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6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Lst>
  <p:sldSz cx="9144000" cy="5143500" type="screen16x9"/>
  <p:notesSz cx="6858000" cy="9144000"/>
  <p:embeddedFontLst>
    <p:embeddedFont>
      <p:font typeface="Calibri" panose="020F0502020204030204" pitchFamily="34" charset="0"/>
      <p:regular r:id="rId66"/>
      <p:bold r:id="rId67"/>
      <p:italic r:id="rId68"/>
      <p:boldItalic r:id="rId69"/>
    </p:embeddedFont>
    <p:embeddedFont>
      <p:font typeface="Nunito" pitchFamily="2" charset="77"/>
      <p:regular r:id="rId70"/>
      <p:bold r:id="rId71"/>
      <p:italic r:id="rId72"/>
      <p:boldItalic r:id="rId73"/>
    </p:embeddedFont>
    <p:embeddedFont>
      <p:font typeface="Nunito ExtraLight" pitchFamily="2" charset="77"/>
      <p:regular r:id="rId74"/>
      <p:bold r:id="rId75"/>
      <p:italic r:id="rId76"/>
      <p:boldItalic r:id="rId77"/>
    </p:embeddedFont>
    <p:embeddedFont>
      <p:font typeface="Nunito Light" pitchFamily="2" charset="77"/>
      <p:regular r:id="rId78"/>
      <p:bold r:id="rId79"/>
      <p:italic r:id="rId80"/>
      <p:boldItalic r:id="rId81"/>
    </p:embeddedFont>
    <p:embeddedFont>
      <p:font typeface="Roboto" panose="02000000000000000000" pitchFamily="2" charset="0"/>
      <p:regular r:id="rId82"/>
      <p:bold r:id="rId83"/>
      <p:italic r:id="rId84"/>
      <p:boldItalic r:id="rId85"/>
    </p:embeddedFont>
    <p:embeddedFont>
      <p:font typeface="Roboto Light" panose="02000000000000000000" pitchFamily="2" charset="0"/>
      <p:regular r:id="rId86"/>
      <p:bold r:id="rId87"/>
      <p:italic r:id="rId88"/>
      <p:boldItalic r:id="rId89"/>
    </p:embeddedFont>
    <p:embeddedFont>
      <p:font typeface="Roboto Medium" panose="02000000000000000000" pitchFamily="2"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3.xml"/><Relationship Id="rId90" Type="http://schemas.openxmlformats.org/officeDocument/2006/relationships/font" Target="fonts/font25.fntdata"/><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1.fntdata"/><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9.xml"/><Relationship Id="rId82"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93"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cdf16d9c38_0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cdf16d9c38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d2bd33ede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d2bd33ed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cecea365ae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cecea365a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7a3014a081_0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7a3014a08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cecea365ae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cecea365a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fully understand the system, conceptual model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d2cfb891e9_2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d2cfb891e9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d22be5e825_0_1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d22be5e825_0_1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2cfb891e9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2cfb891e9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2cfb891e9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2cfb891e9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2cfb891e9_2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2cfb891e9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cecea365ae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cecea365ae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d2cfb891e9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d2cfb891e9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d22be5e825_0_15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gd22be5e825_0_15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d0ff8383e5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d0ff8383e5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cdf16d9c3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cdf16d9c3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d22be5e825_0_15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d22be5e825_0_1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cecea365ae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cecea365a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d22be5e82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d22be5e82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d22be5e825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d22be5e82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d22be5e825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d22be5e82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d22be5e825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d22be5e82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22be5e825_1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22be5e825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cecea365ae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cecea365ae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d22be5e825_0_10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d22be5e825_0_1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cdf16d9c38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cdf16d9c3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cdf16d9c38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cdf16d9c38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cdf16d9c38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cdf16d9c38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cdf16d9c38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cdf16d9c38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d22be5e825_0_1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d22be5e825_0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cdf16d9c38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cdf16d9c38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22be5e825_0_14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22be5e825_0_1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cdc4613479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cdc461347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d22be5e825_1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d22be5e825_1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Audience includes those working on Piney Run but then the following groups as well that could use this situation as a model for local restoration and sustainability practices. </a:t>
            </a:r>
            <a:endParaRPr sz="1400">
              <a:solidFill>
                <a:srgbClr val="233A44"/>
              </a:solidFill>
              <a:latin typeface="Calibri"/>
              <a:ea typeface="Calibri"/>
              <a:cs typeface="Calibri"/>
              <a:sym typeface="Calibri"/>
            </a:endParaRPr>
          </a:p>
          <a:p>
            <a:pPr marL="457200" lvl="0" indent="-304800" algn="l" rtl="0">
              <a:spcBef>
                <a:spcPts val="0"/>
              </a:spcBef>
              <a:spcAft>
                <a:spcPts val="0"/>
              </a:spcAft>
              <a:buClr>
                <a:srgbClr val="233A44"/>
              </a:buClr>
              <a:buSzPts val="1200"/>
              <a:buFont typeface="Calibri"/>
              <a:buChar char="●"/>
            </a:pPr>
            <a:r>
              <a:rPr lang="en" sz="1200">
                <a:solidFill>
                  <a:srgbClr val="233A44"/>
                </a:solidFill>
                <a:latin typeface="Calibri"/>
                <a:ea typeface="Calibri"/>
                <a:cs typeface="Calibri"/>
                <a:sym typeface="Calibri"/>
              </a:rPr>
              <a:t>The landowners involved, Stream restoration project currently involved, Future landowners, Restoration groups/companies, Educational Institutions, Government organizations, Non-government organizations. </a:t>
            </a:r>
            <a:endParaRP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7a3014a081_2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7a3014a081_2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7a3014a081_2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7a3014a081_2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@Kimberly, interventions could be made to implement innovative techniques to ensure population growth-based development is done responsibly.</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7a3014a081_2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7a3014a081_2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cecea365ae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cecea365ae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@Kimberly, interventions in this scenario have the highest potential for success. We define success as increased resilience, collaboration, and education.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7a3014a081_2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7a3014a081_2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@Kimberly, adaptive capacity is limited in this scenario and therefore mitigation efforts may be futile. Further research is necessary to make recommendations.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7a3014a081_2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7a3014a081_2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@Kimberly, mitigation efforts in this scenario are unlikely to have an effect and resources should be allocated to plan for system collapse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cdc4613479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cdc46134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@Kimberly, rather than combating climate change and human development directly, we would like to implement interventions that aim to increase resilience and stability in the watershed, emphasize education about the watershed, and promote collaboration with current and future stakeholders on all levels.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d2bd33edef_0_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d2bd33edef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d2bd33edef_0_5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d2bd33edef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d35949498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d35949498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7a3014a08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7a3014a0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d2bd33edef_0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d2bd33edef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Advantage education. Disadvantage/ human land disturbance/ may upset local community</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d2bd33edef_0_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d2bd33edef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00">
              <a:solidFill>
                <a:srgbClr val="233A44"/>
              </a:solidFill>
              <a:latin typeface="Nunito"/>
              <a:ea typeface="Nunito"/>
              <a:cs typeface="Nunito"/>
              <a:sym typeface="Nunito"/>
            </a:endParaRPr>
          </a:p>
          <a:p>
            <a:pPr marL="457200" lvl="0" indent="-311150" algn="l" rtl="0">
              <a:lnSpc>
                <a:spcPct val="115000"/>
              </a:lnSpc>
              <a:spcBef>
                <a:spcPts val="1200"/>
              </a:spcBef>
              <a:spcAft>
                <a:spcPts val="0"/>
              </a:spcAft>
              <a:buClr>
                <a:srgbClr val="233A44"/>
              </a:buClr>
              <a:buSzPts val="1300"/>
              <a:buFont typeface="Nunito"/>
              <a:buChar char="●"/>
            </a:pPr>
            <a:endParaRPr sz="1300">
              <a:solidFill>
                <a:srgbClr val="233A44"/>
              </a:solidFill>
              <a:latin typeface="Nunito"/>
              <a:ea typeface="Nunito"/>
              <a:cs typeface="Nunito"/>
              <a:sym typeface="Nunito"/>
            </a:endParaRPr>
          </a:p>
          <a:p>
            <a:pPr marL="0" lvl="0" indent="0" algn="l" rtl="0">
              <a:spcBef>
                <a:spcPts val="120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cecea365ae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cecea365ae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7a3014a08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7a3014a08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d22be5e825_2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d22be5e825_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7a3014a081_1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7a3014a081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7a3014a081_1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7a3014a08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7a3014a081_1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7a3014a081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cecea365ae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cecea365ae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d22be5e825_1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d22be5e825_1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d2bd33edef_0_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d2bd33edef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7a3014a08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7a3014a08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7a3014a081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1" name="Google Shape;1371;g7a3014a081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cdf16d9c38_0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cdf16d9c38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sz="1200">
                <a:solidFill>
                  <a:schemeClr val="dk1"/>
                </a:solidFill>
                <a:latin typeface="Calibri"/>
                <a:ea typeface="Calibri"/>
                <a:cs typeface="Calibri"/>
                <a:sym typeface="Calibri"/>
              </a:rPr>
              <a:t>That concludes our presentation for this afternoon.</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sz="1200">
                <a:solidFill>
                  <a:schemeClr val="dk1"/>
                </a:solidFill>
                <a:latin typeface="Calibri"/>
                <a:ea typeface="Calibri"/>
                <a:cs typeface="Calibri"/>
                <a:sym typeface="Calibri"/>
              </a:rPr>
              <a:t>We want to thank you for your time and attention and the opportunity to share these findings with you.</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sz="1200">
                <a:solidFill>
                  <a:schemeClr val="dk1"/>
                </a:solidFill>
                <a:latin typeface="Calibri"/>
                <a:ea typeface="Calibri"/>
                <a:cs typeface="Calibri"/>
                <a:sym typeface="Calibri"/>
              </a:rPr>
              <a:t>We will now take any questions from the audience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cdf16d9c38_0_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cdf16d9c38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cdf16d9c38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cdf16d9c38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cdf16d9c38_0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cdf16d9c38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2"/>
              </a:buClr>
              <a:buSzPts val="8600"/>
              <a:buNone/>
              <a:defRPr sz="8600">
                <a:solidFill>
                  <a:schemeClr val="dk2"/>
                </a:solidFill>
              </a:defRPr>
            </a:lvl1pPr>
            <a:lvl2pPr lvl="1" algn="ctr" rtl="0">
              <a:spcBef>
                <a:spcPts val="0"/>
              </a:spcBef>
              <a:spcAft>
                <a:spcPts val="0"/>
              </a:spcAft>
              <a:buClr>
                <a:schemeClr val="dk2"/>
              </a:buClr>
              <a:buSzPts val="8600"/>
              <a:buNone/>
              <a:defRPr sz="8600">
                <a:solidFill>
                  <a:schemeClr val="dk2"/>
                </a:solidFill>
              </a:defRPr>
            </a:lvl2pPr>
            <a:lvl3pPr lvl="2" algn="ctr" rtl="0">
              <a:spcBef>
                <a:spcPts val="0"/>
              </a:spcBef>
              <a:spcAft>
                <a:spcPts val="0"/>
              </a:spcAft>
              <a:buClr>
                <a:schemeClr val="dk2"/>
              </a:buClr>
              <a:buSzPts val="8600"/>
              <a:buNone/>
              <a:defRPr sz="8600">
                <a:solidFill>
                  <a:schemeClr val="dk2"/>
                </a:solidFill>
              </a:defRPr>
            </a:lvl3pPr>
            <a:lvl4pPr lvl="3" algn="ctr" rtl="0">
              <a:spcBef>
                <a:spcPts val="0"/>
              </a:spcBef>
              <a:spcAft>
                <a:spcPts val="0"/>
              </a:spcAft>
              <a:buClr>
                <a:schemeClr val="dk2"/>
              </a:buClr>
              <a:buSzPts val="8600"/>
              <a:buNone/>
              <a:defRPr sz="8600">
                <a:solidFill>
                  <a:schemeClr val="dk2"/>
                </a:solidFill>
              </a:defRPr>
            </a:lvl4pPr>
            <a:lvl5pPr lvl="4" algn="ctr" rtl="0">
              <a:spcBef>
                <a:spcPts val="0"/>
              </a:spcBef>
              <a:spcAft>
                <a:spcPts val="0"/>
              </a:spcAft>
              <a:buClr>
                <a:schemeClr val="dk2"/>
              </a:buClr>
              <a:buSzPts val="8600"/>
              <a:buNone/>
              <a:defRPr sz="8600">
                <a:solidFill>
                  <a:schemeClr val="dk2"/>
                </a:solidFill>
              </a:defRPr>
            </a:lvl5pPr>
            <a:lvl6pPr lvl="5" algn="ctr" rtl="0">
              <a:spcBef>
                <a:spcPts val="0"/>
              </a:spcBef>
              <a:spcAft>
                <a:spcPts val="0"/>
              </a:spcAft>
              <a:buClr>
                <a:schemeClr val="dk2"/>
              </a:buClr>
              <a:buSzPts val="8600"/>
              <a:buNone/>
              <a:defRPr sz="8600">
                <a:solidFill>
                  <a:schemeClr val="dk2"/>
                </a:solidFill>
              </a:defRPr>
            </a:lvl6pPr>
            <a:lvl7pPr lvl="6" algn="ctr" rtl="0">
              <a:spcBef>
                <a:spcPts val="0"/>
              </a:spcBef>
              <a:spcAft>
                <a:spcPts val="0"/>
              </a:spcAft>
              <a:buClr>
                <a:schemeClr val="dk2"/>
              </a:buClr>
              <a:buSzPts val="8600"/>
              <a:buNone/>
              <a:defRPr sz="8600">
                <a:solidFill>
                  <a:schemeClr val="dk2"/>
                </a:solidFill>
              </a:defRPr>
            </a:lvl7pPr>
            <a:lvl8pPr lvl="7" algn="ctr" rtl="0">
              <a:spcBef>
                <a:spcPts val="0"/>
              </a:spcBef>
              <a:spcAft>
                <a:spcPts val="0"/>
              </a:spcAft>
              <a:buClr>
                <a:schemeClr val="dk2"/>
              </a:buClr>
              <a:buSzPts val="8600"/>
              <a:buNone/>
              <a:defRPr sz="8600">
                <a:solidFill>
                  <a:schemeClr val="dk2"/>
                </a:solidFill>
              </a:defRPr>
            </a:lvl8pPr>
            <a:lvl9pPr lvl="8" algn="ctr" rtl="0">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rtl="0">
              <a:spcBef>
                <a:spcPts val="0"/>
              </a:spcBef>
              <a:spcAft>
                <a:spcPts val="0"/>
              </a:spcAft>
              <a:buSzPts val="1300"/>
              <a:buChar char="●"/>
              <a:defRPr/>
            </a:lvl1pPr>
            <a:lvl2pPr marL="914400" lvl="1" indent="-298450" algn="ctr" rtl="0">
              <a:spcBef>
                <a:spcPts val="0"/>
              </a:spcBef>
              <a:spcAft>
                <a:spcPts val="0"/>
              </a:spcAft>
              <a:buSzPts val="1100"/>
              <a:buChar char="○"/>
              <a:defRPr/>
            </a:lvl2pPr>
            <a:lvl3pPr marL="1371600" lvl="2" indent="-298450" algn="ctr" rtl="0">
              <a:spcBef>
                <a:spcPts val="0"/>
              </a:spcBef>
              <a:spcAft>
                <a:spcPts val="0"/>
              </a:spcAft>
              <a:buSzPts val="1100"/>
              <a:buChar char="■"/>
              <a:defRPr/>
            </a:lvl3pPr>
            <a:lvl4pPr marL="1828800" lvl="3" indent="-298450" algn="ctr" rtl="0">
              <a:spcBef>
                <a:spcPts val="0"/>
              </a:spcBef>
              <a:spcAft>
                <a:spcPts val="0"/>
              </a:spcAft>
              <a:buSzPts val="1100"/>
              <a:buChar char="●"/>
              <a:defRPr/>
            </a:lvl4pPr>
            <a:lvl5pPr marL="2286000" lvl="4" indent="-298450" algn="ctr" rtl="0">
              <a:spcBef>
                <a:spcPts val="0"/>
              </a:spcBef>
              <a:spcAft>
                <a:spcPts val="0"/>
              </a:spcAft>
              <a:buSzPts val="1100"/>
              <a:buChar char="○"/>
              <a:defRPr/>
            </a:lvl5pPr>
            <a:lvl6pPr marL="2743200" lvl="5" indent="-298450" algn="ctr" rtl="0">
              <a:spcBef>
                <a:spcPts val="0"/>
              </a:spcBef>
              <a:spcAft>
                <a:spcPts val="0"/>
              </a:spcAft>
              <a:buSzPts val="1100"/>
              <a:buChar char="■"/>
              <a:defRPr/>
            </a:lvl6pPr>
            <a:lvl7pPr marL="3200400" lvl="6" indent="-298450" algn="ctr" rtl="0">
              <a:spcBef>
                <a:spcPts val="0"/>
              </a:spcBef>
              <a:spcAft>
                <a:spcPts val="0"/>
              </a:spcAft>
              <a:buSzPts val="1100"/>
              <a:buChar char="●"/>
              <a:defRPr/>
            </a:lvl7pPr>
            <a:lvl8pPr marL="3657600" lvl="7" indent="-298450" algn="ctr" rtl="0">
              <a:spcBef>
                <a:spcPts val="0"/>
              </a:spcBef>
              <a:spcAft>
                <a:spcPts val="0"/>
              </a:spcAft>
              <a:buSzPts val="1100"/>
              <a:buChar char="○"/>
              <a:defRPr/>
            </a:lvl8pPr>
            <a:lvl9pPr marL="4114800" lvl="8" indent="-298450" algn="ctr" rtl="0">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lvl="1" indent="0" algn="r" rtl="0">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lvl="2" indent="0" algn="r" rtl="0">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lvl="3" indent="0" algn="r" rtl="0">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lvl="4" indent="0" algn="r" rtl="0">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lvl="5" indent="0" algn="r" rtl="0">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lvl="6" indent="0" algn="r" rtl="0">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lvl="7" indent="0" algn="r" rtl="0">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lvl="8" indent="0" algn="r" rtl="0">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AND_BODY" type="tx">
  <p:cSld name="TITLE_AND_BODY">
    <p:spTree>
      <p:nvGrpSpPr>
        <p:cNvPr id="1" name="Shape 130"/>
        <p:cNvGrpSpPr/>
        <p:nvPr/>
      </p:nvGrpSpPr>
      <p:grpSpPr>
        <a:xfrm>
          <a:off x="0" y="0"/>
          <a:ext cx="0" cy="0"/>
          <a:chOff x="0" y="0"/>
          <a:chExt cx="0" cy="0"/>
        </a:xfrm>
      </p:grpSpPr>
      <p:sp>
        <p:nvSpPr>
          <p:cNvPr id="131" name="Google Shape;131;p15"/>
          <p:cNvSpPr txBox="1">
            <a:spLocks noGrp="1"/>
          </p:cNvSpPr>
          <p:nvPr>
            <p:ph type="title"/>
          </p:nvPr>
        </p:nvSpPr>
        <p:spPr>
          <a:xfrm>
            <a:off x="311699" y="445026"/>
            <a:ext cx="8520600" cy="572700"/>
          </a:xfrm>
          <a:prstGeom prst="rect">
            <a:avLst/>
          </a:prstGeom>
          <a:noFill/>
          <a:ln>
            <a:noFill/>
          </a:ln>
        </p:spPr>
        <p:txBody>
          <a:bodyPr spcFirstLastPara="1" wrap="square" lIns="68550" tIns="68550" rIns="68550" bIns="68550" anchor="t" anchorCtr="0">
            <a:normAutofit/>
          </a:bodyPr>
          <a:lstStyle>
            <a:lvl1pPr lvl="0" algn="l" rtl="0">
              <a:lnSpc>
                <a:spcPct val="100000"/>
              </a:lnSpc>
              <a:spcBef>
                <a:spcPts val="0"/>
              </a:spcBef>
              <a:spcAft>
                <a:spcPts val="0"/>
              </a:spcAft>
              <a:buClr>
                <a:srgbClr val="000000"/>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32" name="Google Shape;132;p15"/>
          <p:cNvSpPr txBox="1">
            <a:spLocks noGrp="1"/>
          </p:cNvSpPr>
          <p:nvPr>
            <p:ph type="body" idx="1"/>
          </p:nvPr>
        </p:nvSpPr>
        <p:spPr>
          <a:xfrm>
            <a:off x="311699" y="1152475"/>
            <a:ext cx="8520600" cy="3416400"/>
          </a:xfrm>
          <a:prstGeom prst="rect">
            <a:avLst/>
          </a:prstGeom>
          <a:noFill/>
          <a:ln>
            <a:noFill/>
          </a:ln>
        </p:spPr>
        <p:txBody>
          <a:bodyPr spcFirstLastPara="1" wrap="square" lIns="68550" tIns="68550" rIns="68550" bIns="68550" anchor="t" anchorCtr="0">
            <a:normAutofit/>
          </a:bodyPr>
          <a:lstStyle>
            <a:lvl1pPr marL="457200" lvl="0" indent="-317500" algn="l" rtl="0">
              <a:lnSpc>
                <a:spcPct val="115000"/>
              </a:lnSpc>
              <a:spcBef>
                <a:spcPts val="0"/>
              </a:spcBef>
              <a:spcAft>
                <a:spcPts val="0"/>
              </a:spcAft>
              <a:buSzPts val="14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33" name="Google Shape;133;p15"/>
          <p:cNvSpPr txBox="1">
            <a:spLocks noGrp="1"/>
          </p:cNvSpPr>
          <p:nvPr>
            <p:ph type="sldNum" idx="12"/>
          </p:nvPr>
        </p:nvSpPr>
        <p:spPr>
          <a:xfrm>
            <a:off x="8725188" y="4713860"/>
            <a:ext cx="295800" cy="292500"/>
          </a:xfrm>
          <a:prstGeom prst="rect">
            <a:avLst/>
          </a:prstGeom>
          <a:noFill/>
          <a:ln>
            <a:noFill/>
          </a:ln>
        </p:spPr>
        <p:txBody>
          <a:bodyPr spcFirstLastPara="1" wrap="square" lIns="68550" tIns="68550" rIns="68550" bIns="68550" anchor="ctr" anchorCtr="0">
            <a:spAutoFit/>
          </a:bodyPr>
          <a:lstStyle>
            <a:lvl1pPr marL="0" lvl="0" indent="0" algn="r" rtl="0">
              <a:spcBef>
                <a:spcPts val="0"/>
              </a:spcBef>
              <a:buNone/>
              <a:defRPr sz="1000">
                <a:solidFill>
                  <a:srgbClr val="585858"/>
                </a:solidFill>
              </a:defRPr>
            </a:lvl1pPr>
            <a:lvl2pPr marL="0" lvl="1" indent="0" algn="r" rtl="0">
              <a:spcBef>
                <a:spcPts val="0"/>
              </a:spcBef>
              <a:buNone/>
              <a:defRPr sz="1000">
                <a:solidFill>
                  <a:srgbClr val="585858"/>
                </a:solidFill>
              </a:defRPr>
            </a:lvl2pPr>
            <a:lvl3pPr marL="0" lvl="2" indent="0" algn="r" rtl="0">
              <a:spcBef>
                <a:spcPts val="0"/>
              </a:spcBef>
              <a:buNone/>
              <a:defRPr sz="1000">
                <a:solidFill>
                  <a:srgbClr val="585858"/>
                </a:solidFill>
              </a:defRPr>
            </a:lvl3pPr>
            <a:lvl4pPr marL="0" lvl="3" indent="0" algn="r" rtl="0">
              <a:spcBef>
                <a:spcPts val="0"/>
              </a:spcBef>
              <a:buNone/>
              <a:defRPr sz="1000">
                <a:solidFill>
                  <a:srgbClr val="585858"/>
                </a:solidFill>
              </a:defRPr>
            </a:lvl4pPr>
            <a:lvl5pPr marL="0" lvl="4" indent="0" algn="r" rtl="0">
              <a:spcBef>
                <a:spcPts val="0"/>
              </a:spcBef>
              <a:buNone/>
              <a:defRPr sz="1000">
                <a:solidFill>
                  <a:srgbClr val="585858"/>
                </a:solidFill>
              </a:defRPr>
            </a:lvl5pPr>
            <a:lvl6pPr marL="0" lvl="5" indent="0" algn="r" rtl="0">
              <a:spcBef>
                <a:spcPts val="0"/>
              </a:spcBef>
              <a:buNone/>
              <a:defRPr sz="1000">
                <a:solidFill>
                  <a:srgbClr val="585858"/>
                </a:solidFill>
              </a:defRPr>
            </a:lvl6pPr>
            <a:lvl7pPr marL="0" lvl="6" indent="0" algn="r" rtl="0">
              <a:spcBef>
                <a:spcPts val="0"/>
              </a:spcBef>
              <a:buNone/>
              <a:defRPr sz="1000">
                <a:solidFill>
                  <a:srgbClr val="585858"/>
                </a:solidFill>
              </a:defRPr>
            </a:lvl7pPr>
            <a:lvl8pPr marL="0" lvl="7" indent="0" algn="r" rtl="0">
              <a:spcBef>
                <a:spcPts val="0"/>
              </a:spcBef>
              <a:buNone/>
              <a:defRPr sz="1000">
                <a:solidFill>
                  <a:srgbClr val="585858"/>
                </a:solidFill>
              </a:defRPr>
            </a:lvl8pPr>
            <a:lvl9pPr marL="0" lvl="8" indent="0" algn="r" rtl="0">
              <a:spcBef>
                <a:spcPts val="0"/>
              </a:spcBef>
              <a:buNone/>
              <a:defRPr sz="1000">
                <a:solidFill>
                  <a:srgbClr val="58585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134"/>
        <p:cNvGrpSpPr/>
        <p:nvPr/>
      </p:nvGrpSpPr>
      <p:grpSpPr>
        <a:xfrm>
          <a:off x="0" y="0"/>
          <a:ext cx="0" cy="0"/>
          <a:chOff x="0" y="0"/>
          <a:chExt cx="0" cy="0"/>
        </a:xfrm>
      </p:grpSpPr>
      <p:sp>
        <p:nvSpPr>
          <p:cNvPr id="135" name="Google Shape;135;p16"/>
          <p:cNvSpPr txBox="1">
            <a:spLocks noGrp="1"/>
          </p:cNvSpPr>
          <p:nvPr>
            <p:ph type="title"/>
          </p:nvPr>
        </p:nvSpPr>
        <p:spPr>
          <a:xfrm>
            <a:off x="311699" y="2150850"/>
            <a:ext cx="8520600" cy="841800"/>
          </a:xfrm>
          <a:prstGeom prst="rect">
            <a:avLst/>
          </a:prstGeom>
          <a:noFill/>
          <a:ln>
            <a:noFill/>
          </a:ln>
        </p:spPr>
        <p:txBody>
          <a:bodyPr spcFirstLastPara="1" wrap="square" lIns="68550" tIns="68550" rIns="68550" bIns="68550" anchor="ctr" anchorCtr="0">
            <a:normAutofit/>
          </a:bodyPr>
          <a:lstStyle>
            <a:lvl1pPr lvl="0" algn="ctr" rtl="0">
              <a:lnSpc>
                <a:spcPct val="100000"/>
              </a:lnSpc>
              <a:spcBef>
                <a:spcPts val="0"/>
              </a:spcBef>
              <a:spcAft>
                <a:spcPts val="0"/>
              </a:spcAft>
              <a:buClr>
                <a:srgbClr val="000000"/>
              </a:buClr>
              <a:buSzPts val="3600"/>
              <a:buFont typeface="Arial"/>
              <a:buNone/>
              <a:defRPr sz="3600"/>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36" name="Google Shape;136;p16"/>
          <p:cNvSpPr txBox="1">
            <a:spLocks noGrp="1"/>
          </p:cNvSpPr>
          <p:nvPr>
            <p:ph type="sldNum" idx="12"/>
          </p:nvPr>
        </p:nvSpPr>
        <p:spPr>
          <a:xfrm>
            <a:off x="8725188" y="4713860"/>
            <a:ext cx="295800" cy="292500"/>
          </a:xfrm>
          <a:prstGeom prst="rect">
            <a:avLst/>
          </a:prstGeom>
          <a:noFill/>
          <a:ln>
            <a:noFill/>
          </a:ln>
        </p:spPr>
        <p:txBody>
          <a:bodyPr spcFirstLastPara="1" wrap="square" lIns="68550" tIns="68550" rIns="68550" bIns="68550" anchor="ctr" anchorCtr="0">
            <a:spAutoFit/>
          </a:bodyPr>
          <a:lstStyle>
            <a:lvl1pPr marL="0" lvl="0" indent="0" algn="r" rtl="0">
              <a:spcBef>
                <a:spcPts val="0"/>
              </a:spcBef>
              <a:buNone/>
              <a:defRPr sz="1000">
                <a:solidFill>
                  <a:srgbClr val="585858"/>
                </a:solidFill>
              </a:defRPr>
            </a:lvl1pPr>
            <a:lvl2pPr marL="0" lvl="1" indent="0" algn="r" rtl="0">
              <a:spcBef>
                <a:spcPts val="0"/>
              </a:spcBef>
              <a:buNone/>
              <a:defRPr sz="1000">
                <a:solidFill>
                  <a:srgbClr val="585858"/>
                </a:solidFill>
              </a:defRPr>
            </a:lvl2pPr>
            <a:lvl3pPr marL="0" lvl="2" indent="0" algn="r" rtl="0">
              <a:spcBef>
                <a:spcPts val="0"/>
              </a:spcBef>
              <a:buNone/>
              <a:defRPr sz="1000">
                <a:solidFill>
                  <a:srgbClr val="585858"/>
                </a:solidFill>
              </a:defRPr>
            </a:lvl3pPr>
            <a:lvl4pPr marL="0" lvl="3" indent="0" algn="r" rtl="0">
              <a:spcBef>
                <a:spcPts val="0"/>
              </a:spcBef>
              <a:buNone/>
              <a:defRPr sz="1000">
                <a:solidFill>
                  <a:srgbClr val="585858"/>
                </a:solidFill>
              </a:defRPr>
            </a:lvl4pPr>
            <a:lvl5pPr marL="0" lvl="4" indent="0" algn="r" rtl="0">
              <a:spcBef>
                <a:spcPts val="0"/>
              </a:spcBef>
              <a:buNone/>
              <a:defRPr sz="1000">
                <a:solidFill>
                  <a:srgbClr val="585858"/>
                </a:solidFill>
              </a:defRPr>
            </a:lvl5pPr>
            <a:lvl6pPr marL="0" lvl="5" indent="0" algn="r" rtl="0">
              <a:spcBef>
                <a:spcPts val="0"/>
              </a:spcBef>
              <a:buNone/>
              <a:defRPr sz="1000">
                <a:solidFill>
                  <a:srgbClr val="585858"/>
                </a:solidFill>
              </a:defRPr>
            </a:lvl6pPr>
            <a:lvl7pPr marL="0" lvl="6" indent="0" algn="r" rtl="0">
              <a:spcBef>
                <a:spcPts val="0"/>
              </a:spcBef>
              <a:buNone/>
              <a:defRPr sz="1000">
                <a:solidFill>
                  <a:srgbClr val="585858"/>
                </a:solidFill>
              </a:defRPr>
            </a:lvl7pPr>
            <a:lvl8pPr marL="0" lvl="7" indent="0" algn="r" rtl="0">
              <a:spcBef>
                <a:spcPts val="0"/>
              </a:spcBef>
              <a:buNone/>
              <a:defRPr sz="1000">
                <a:solidFill>
                  <a:srgbClr val="585858"/>
                </a:solidFill>
              </a:defRPr>
            </a:lvl8pPr>
            <a:lvl9pPr marL="0" lvl="8" indent="0" algn="r" rtl="0">
              <a:spcBef>
                <a:spcPts val="0"/>
              </a:spcBef>
              <a:buNone/>
              <a:defRPr sz="1000">
                <a:solidFill>
                  <a:srgbClr val="58585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AND_TWO_COLUMNS" type="twoColTx">
  <p:cSld name="TITLE_AND_TWO_COLUMNS">
    <p:spTree>
      <p:nvGrpSpPr>
        <p:cNvPr id="1" name="Shape 137"/>
        <p:cNvGrpSpPr/>
        <p:nvPr/>
      </p:nvGrpSpPr>
      <p:grpSpPr>
        <a:xfrm>
          <a:off x="0" y="0"/>
          <a:ext cx="0" cy="0"/>
          <a:chOff x="0" y="0"/>
          <a:chExt cx="0" cy="0"/>
        </a:xfrm>
      </p:grpSpPr>
      <p:sp>
        <p:nvSpPr>
          <p:cNvPr id="138" name="Google Shape;138;p17"/>
          <p:cNvSpPr txBox="1">
            <a:spLocks noGrp="1"/>
          </p:cNvSpPr>
          <p:nvPr>
            <p:ph type="title"/>
          </p:nvPr>
        </p:nvSpPr>
        <p:spPr>
          <a:xfrm>
            <a:off x="311699" y="445026"/>
            <a:ext cx="8520600" cy="572700"/>
          </a:xfrm>
          <a:prstGeom prst="rect">
            <a:avLst/>
          </a:prstGeom>
          <a:noFill/>
          <a:ln>
            <a:noFill/>
          </a:ln>
        </p:spPr>
        <p:txBody>
          <a:bodyPr spcFirstLastPara="1" wrap="square" lIns="68550" tIns="68550" rIns="68550" bIns="68550" anchor="t" anchorCtr="0">
            <a:normAutofit/>
          </a:bodyPr>
          <a:lstStyle>
            <a:lvl1pPr lvl="0" algn="l" rtl="0">
              <a:lnSpc>
                <a:spcPct val="100000"/>
              </a:lnSpc>
              <a:spcBef>
                <a:spcPts val="0"/>
              </a:spcBef>
              <a:spcAft>
                <a:spcPts val="0"/>
              </a:spcAft>
              <a:buClr>
                <a:srgbClr val="000000"/>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39" name="Google Shape;139;p17"/>
          <p:cNvSpPr txBox="1">
            <a:spLocks noGrp="1"/>
          </p:cNvSpPr>
          <p:nvPr>
            <p:ph type="body" idx="1"/>
          </p:nvPr>
        </p:nvSpPr>
        <p:spPr>
          <a:xfrm>
            <a:off x="311699" y="1152475"/>
            <a:ext cx="3999900" cy="3416400"/>
          </a:xfrm>
          <a:prstGeom prst="rect">
            <a:avLst/>
          </a:prstGeom>
          <a:noFill/>
          <a:ln>
            <a:noFill/>
          </a:ln>
        </p:spPr>
        <p:txBody>
          <a:bodyPr spcFirstLastPara="1" wrap="square" lIns="68550" tIns="68550" rIns="68550" bIns="68550" anchor="t" anchorCtr="0">
            <a:normAutofit/>
          </a:bodyPr>
          <a:lstStyle>
            <a:lvl1pPr marL="457200" lvl="0" indent="-298450" algn="l" rtl="0">
              <a:lnSpc>
                <a:spcPct val="115000"/>
              </a:lnSpc>
              <a:spcBef>
                <a:spcPts val="0"/>
              </a:spcBef>
              <a:spcAft>
                <a:spcPts val="0"/>
              </a:spcAft>
              <a:buSzPts val="1100"/>
              <a:buChar char="●"/>
              <a:defRPr sz="1400"/>
            </a:lvl1pPr>
            <a:lvl2pPr marL="914400" lvl="1" indent="-298450" algn="l" rtl="0">
              <a:lnSpc>
                <a:spcPct val="115000"/>
              </a:lnSpc>
              <a:spcBef>
                <a:spcPts val="0"/>
              </a:spcBef>
              <a:spcAft>
                <a:spcPts val="0"/>
              </a:spcAft>
              <a:buSzPts val="1100"/>
              <a:buChar char="○"/>
              <a:defRPr sz="1400"/>
            </a:lvl2pPr>
            <a:lvl3pPr marL="1371600" lvl="2" indent="-298450" algn="l" rtl="0">
              <a:lnSpc>
                <a:spcPct val="115000"/>
              </a:lnSpc>
              <a:spcBef>
                <a:spcPts val="0"/>
              </a:spcBef>
              <a:spcAft>
                <a:spcPts val="0"/>
              </a:spcAft>
              <a:buSzPts val="1100"/>
              <a:buChar char="■"/>
              <a:defRPr sz="1400"/>
            </a:lvl3pPr>
            <a:lvl4pPr marL="1828800" lvl="3" indent="-298450" algn="l" rtl="0">
              <a:lnSpc>
                <a:spcPct val="115000"/>
              </a:lnSpc>
              <a:spcBef>
                <a:spcPts val="0"/>
              </a:spcBef>
              <a:spcAft>
                <a:spcPts val="0"/>
              </a:spcAft>
              <a:buSzPts val="1100"/>
              <a:buChar char="●"/>
              <a:defRPr sz="1400"/>
            </a:lvl4pPr>
            <a:lvl5pPr marL="2286000" lvl="4" indent="-298450" algn="l" rtl="0">
              <a:lnSpc>
                <a:spcPct val="115000"/>
              </a:lnSpc>
              <a:spcBef>
                <a:spcPts val="0"/>
              </a:spcBef>
              <a:spcAft>
                <a:spcPts val="0"/>
              </a:spcAft>
              <a:buSzPts val="1100"/>
              <a:buChar char="○"/>
              <a:defRPr sz="1400"/>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40" name="Google Shape;140;p17"/>
          <p:cNvSpPr txBox="1">
            <a:spLocks noGrp="1"/>
          </p:cNvSpPr>
          <p:nvPr>
            <p:ph type="body" idx="2"/>
          </p:nvPr>
        </p:nvSpPr>
        <p:spPr>
          <a:xfrm>
            <a:off x="4832399" y="1152475"/>
            <a:ext cx="3999900" cy="3416400"/>
          </a:xfrm>
          <a:prstGeom prst="rect">
            <a:avLst/>
          </a:prstGeom>
          <a:noFill/>
          <a:ln>
            <a:noFill/>
          </a:ln>
        </p:spPr>
        <p:txBody>
          <a:bodyPr spcFirstLastPara="1" wrap="square" lIns="68550" tIns="68550" rIns="68550" bIns="68550" anchor="t" anchorCtr="0">
            <a:normAutofit/>
          </a:bodyPr>
          <a:lstStyle>
            <a:lvl1pPr marL="457200" lvl="0" indent="-298450" algn="l" rtl="0">
              <a:lnSpc>
                <a:spcPct val="115000"/>
              </a:lnSpc>
              <a:spcBef>
                <a:spcPts val="0"/>
              </a:spcBef>
              <a:spcAft>
                <a:spcPts val="0"/>
              </a:spcAft>
              <a:buSzPts val="1100"/>
              <a:buChar char="●"/>
              <a:defRPr sz="1100"/>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41" name="Google Shape;141;p17"/>
          <p:cNvSpPr txBox="1">
            <a:spLocks noGrp="1"/>
          </p:cNvSpPr>
          <p:nvPr>
            <p:ph type="sldNum" idx="12"/>
          </p:nvPr>
        </p:nvSpPr>
        <p:spPr>
          <a:xfrm>
            <a:off x="8725188" y="4713860"/>
            <a:ext cx="295800" cy="292500"/>
          </a:xfrm>
          <a:prstGeom prst="rect">
            <a:avLst/>
          </a:prstGeom>
          <a:noFill/>
          <a:ln>
            <a:noFill/>
          </a:ln>
        </p:spPr>
        <p:txBody>
          <a:bodyPr spcFirstLastPara="1" wrap="square" lIns="68550" tIns="68550" rIns="68550" bIns="68550" anchor="ctr" anchorCtr="0">
            <a:spAutoFit/>
          </a:bodyPr>
          <a:lstStyle>
            <a:lvl1pPr marL="0" lvl="0" indent="0" algn="r" rtl="0">
              <a:spcBef>
                <a:spcPts val="0"/>
              </a:spcBef>
              <a:buNone/>
              <a:defRPr sz="1000">
                <a:solidFill>
                  <a:srgbClr val="585858"/>
                </a:solidFill>
              </a:defRPr>
            </a:lvl1pPr>
            <a:lvl2pPr marL="0" lvl="1" indent="0" algn="r" rtl="0">
              <a:spcBef>
                <a:spcPts val="0"/>
              </a:spcBef>
              <a:buNone/>
              <a:defRPr sz="1000">
                <a:solidFill>
                  <a:srgbClr val="585858"/>
                </a:solidFill>
              </a:defRPr>
            </a:lvl2pPr>
            <a:lvl3pPr marL="0" lvl="2" indent="0" algn="r" rtl="0">
              <a:spcBef>
                <a:spcPts val="0"/>
              </a:spcBef>
              <a:buNone/>
              <a:defRPr sz="1000">
                <a:solidFill>
                  <a:srgbClr val="585858"/>
                </a:solidFill>
              </a:defRPr>
            </a:lvl3pPr>
            <a:lvl4pPr marL="0" lvl="3" indent="0" algn="r" rtl="0">
              <a:spcBef>
                <a:spcPts val="0"/>
              </a:spcBef>
              <a:buNone/>
              <a:defRPr sz="1000">
                <a:solidFill>
                  <a:srgbClr val="585858"/>
                </a:solidFill>
              </a:defRPr>
            </a:lvl4pPr>
            <a:lvl5pPr marL="0" lvl="4" indent="0" algn="r" rtl="0">
              <a:spcBef>
                <a:spcPts val="0"/>
              </a:spcBef>
              <a:buNone/>
              <a:defRPr sz="1000">
                <a:solidFill>
                  <a:srgbClr val="585858"/>
                </a:solidFill>
              </a:defRPr>
            </a:lvl5pPr>
            <a:lvl6pPr marL="0" lvl="5" indent="0" algn="r" rtl="0">
              <a:spcBef>
                <a:spcPts val="0"/>
              </a:spcBef>
              <a:buNone/>
              <a:defRPr sz="1000">
                <a:solidFill>
                  <a:srgbClr val="585858"/>
                </a:solidFill>
              </a:defRPr>
            </a:lvl6pPr>
            <a:lvl7pPr marL="0" lvl="6" indent="0" algn="r" rtl="0">
              <a:spcBef>
                <a:spcPts val="0"/>
              </a:spcBef>
              <a:buNone/>
              <a:defRPr sz="1000">
                <a:solidFill>
                  <a:srgbClr val="585858"/>
                </a:solidFill>
              </a:defRPr>
            </a:lvl7pPr>
            <a:lvl8pPr marL="0" lvl="7" indent="0" algn="r" rtl="0">
              <a:spcBef>
                <a:spcPts val="0"/>
              </a:spcBef>
              <a:buNone/>
              <a:defRPr sz="1000">
                <a:solidFill>
                  <a:srgbClr val="585858"/>
                </a:solidFill>
              </a:defRPr>
            </a:lvl8pPr>
            <a:lvl9pPr marL="0" lvl="8" indent="0" algn="r" rtl="0">
              <a:spcBef>
                <a:spcPts val="0"/>
              </a:spcBef>
              <a:buNone/>
              <a:defRPr sz="1000">
                <a:solidFill>
                  <a:srgbClr val="58585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142"/>
        <p:cNvGrpSpPr/>
        <p:nvPr/>
      </p:nvGrpSpPr>
      <p:grpSpPr>
        <a:xfrm>
          <a:off x="0" y="0"/>
          <a:ext cx="0" cy="0"/>
          <a:chOff x="0" y="0"/>
          <a:chExt cx="0" cy="0"/>
        </a:xfrm>
      </p:grpSpPr>
      <p:sp>
        <p:nvSpPr>
          <p:cNvPr id="143" name="Google Shape;143;p18"/>
          <p:cNvSpPr txBox="1">
            <a:spLocks noGrp="1"/>
          </p:cNvSpPr>
          <p:nvPr>
            <p:ph type="title"/>
          </p:nvPr>
        </p:nvSpPr>
        <p:spPr>
          <a:xfrm>
            <a:off x="311699" y="445026"/>
            <a:ext cx="8520600" cy="572700"/>
          </a:xfrm>
          <a:prstGeom prst="rect">
            <a:avLst/>
          </a:prstGeom>
          <a:noFill/>
          <a:ln>
            <a:noFill/>
          </a:ln>
        </p:spPr>
        <p:txBody>
          <a:bodyPr spcFirstLastPara="1" wrap="square" lIns="68550" tIns="68550" rIns="68550" bIns="68550" anchor="t" anchorCtr="0">
            <a:normAutofit/>
          </a:bodyPr>
          <a:lstStyle>
            <a:lvl1pPr lvl="0" algn="l" rtl="0">
              <a:lnSpc>
                <a:spcPct val="100000"/>
              </a:lnSpc>
              <a:spcBef>
                <a:spcPts val="0"/>
              </a:spcBef>
              <a:spcAft>
                <a:spcPts val="0"/>
              </a:spcAft>
              <a:buClr>
                <a:srgbClr val="000000"/>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44" name="Google Shape;144;p18"/>
          <p:cNvSpPr txBox="1">
            <a:spLocks noGrp="1"/>
          </p:cNvSpPr>
          <p:nvPr>
            <p:ph type="sldNum" idx="12"/>
          </p:nvPr>
        </p:nvSpPr>
        <p:spPr>
          <a:xfrm>
            <a:off x="8725188" y="4713860"/>
            <a:ext cx="295800" cy="292500"/>
          </a:xfrm>
          <a:prstGeom prst="rect">
            <a:avLst/>
          </a:prstGeom>
          <a:noFill/>
          <a:ln>
            <a:noFill/>
          </a:ln>
        </p:spPr>
        <p:txBody>
          <a:bodyPr spcFirstLastPara="1" wrap="square" lIns="68550" tIns="68550" rIns="68550" bIns="68550" anchor="ctr" anchorCtr="0">
            <a:spAutoFit/>
          </a:bodyPr>
          <a:lstStyle>
            <a:lvl1pPr marL="0" lvl="0" indent="0" algn="r" rtl="0">
              <a:spcBef>
                <a:spcPts val="0"/>
              </a:spcBef>
              <a:buNone/>
              <a:defRPr sz="1000">
                <a:solidFill>
                  <a:srgbClr val="585858"/>
                </a:solidFill>
              </a:defRPr>
            </a:lvl1pPr>
            <a:lvl2pPr marL="0" lvl="1" indent="0" algn="r" rtl="0">
              <a:spcBef>
                <a:spcPts val="0"/>
              </a:spcBef>
              <a:buNone/>
              <a:defRPr sz="1000">
                <a:solidFill>
                  <a:srgbClr val="585858"/>
                </a:solidFill>
              </a:defRPr>
            </a:lvl2pPr>
            <a:lvl3pPr marL="0" lvl="2" indent="0" algn="r" rtl="0">
              <a:spcBef>
                <a:spcPts val="0"/>
              </a:spcBef>
              <a:buNone/>
              <a:defRPr sz="1000">
                <a:solidFill>
                  <a:srgbClr val="585858"/>
                </a:solidFill>
              </a:defRPr>
            </a:lvl3pPr>
            <a:lvl4pPr marL="0" lvl="3" indent="0" algn="r" rtl="0">
              <a:spcBef>
                <a:spcPts val="0"/>
              </a:spcBef>
              <a:buNone/>
              <a:defRPr sz="1000">
                <a:solidFill>
                  <a:srgbClr val="585858"/>
                </a:solidFill>
              </a:defRPr>
            </a:lvl4pPr>
            <a:lvl5pPr marL="0" lvl="4" indent="0" algn="r" rtl="0">
              <a:spcBef>
                <a:spcPts val="0"/>
              </a:spcBef>
              <a:buNone/>
              <a:defRPr sz="1000">
                <a:solidFill>
                  <a:srgbClr val="585858"/>
                </a:solidFill>
              </a:defRPr>
            </a:lvl5pPr>
            <a:lvl6pPr marL="0" lvl="5" indent="0" algn="r" rtl="0">
              <a:spcBef>
                <a:spcPts val="0"/>
              </a:spcBef>
              <a:buNone/>
              <a:defRPr sz="1000">
                <a:solidFill>
                  <a:srgbClr val="585858"/>
                </a:solidFill>
              </a:defRPr>
            </a:lvl6pPr>
            <a:lvl7pPr marL="0" lvl="6" indent="0" algn="r" rtl="0">
              <a:spcBef>
                <a:spcPts val="0"/>
              </a:spcBef>
              <a:buNone/>
              <a:defRPr sz="1000">
                <a:solidFill>
                  <a:srgbClr val="585858"/>
                </a:solidFill>
              </a:defRPr>
            </a:lvl7pPr>
            <a:lvl8pPr marL="0" lvl="7" indent="0" algn="r" rtl="0">
              <a:spcBef>
                <a:spcPts val="0"/>
              </a:spcBef>
              <a:buNone/>
              <a:defRPr sz="1000">
                <a:solidFill>
                  <a:srgbClr val="585858"/>
                </a:solidFill>
              </a:defRPr>
            </a:lvl8pPr>
            <a:lvl9pPr marL="0" lvl="8" indent="0" algn="r" rtl="0">
              <a:spcBef>
                <a:spcPts val="0"/>
              </a:spcBef>
              <a:buNone/>
              <a:defRPr sz="1000">
                <a:solidFill>
                  <a:srgbClr val="58585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_COLUMN_TEXT">
  <p:cSld name="ONE_COLUMN_TEXT">
    <p:spTree>
      <p:nvGrpSpPr>
        <p:cNvPr id="1" name="Shape 145"/>
        <p:cNvGrpSpPr/>
        <p:nvPr/>
      </p:nvGrpSpPr>
      <p:grpSpPr>
        <a:xfrm>
          <a:off x="0" y="0"/>
          <a:ext cx="0" cy="0"/>
          <a:chOff x="0" y="0"/>
          <a:chExt cx="0" cy="0"/>
        </a:xfrm>
      </p:grpSpPr>
      <p:sp>
        <p:nvSpPr>
          <p:cNvPr id="146" name="Google Shape;146;p19"/>
          <p:cNvSpPr txBox="1">
            <a:spLocks noGrp="1"/>
          </p:cNvSpPr>
          <p:nvPr>
            <p:ph type="title"/>
          </p:nvPr>
        </p:nvSpPr>
        <p:spPr>
          <a:xfrm>
            <a:off x="311700" y="555600"/>
            <a:ext cx="2808000" cy="755700"/>
          </a:xfrm>
          <a:prstGeom prst="rect">
            <a:avLst/>
          </a:prstGeom>
          <a:noFill/>
          <a:ln>
            <a:noFill/>
          </a:ln>
        </p:spPr>
        <p:txBody>
          <a:bodyPr spcFirstLastPara="1" wrap="square" lIns="68550" tIns="68550" rIns="68550" bIns="68550" anchor="b" anchorCtr="0">
            <a:normAutofit/>
          </a:bodyPr>
          <a:lstStyle>
            <a:lvl1pPr lvl="0" algn="l" rtl="0">
              <a:lnSpc>
                <a:spcPct val="100000"/>
              </a:lnSpc>
              <a:spcBef>
                <a:spcPts val="0"/>
              </a:spcBef>
              <a:spcAft>
                <a:spcPts val="0"/>
              </a:spcAft>
              <a:buClr>
                <a:srgbClr val="000000"/>
              </a:buClr>
              <a:buSzPts val="2400"/>
              <a:buFont typeface="Arial"/>
              <a:buNone/>
              <a:defRPr sz="2400"/>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47" name="Google Shape;147;p19"/>
          <p:cNvSpPr txBox="1">
            <a:spLocks noGrp="1"/>
          </p:cNvSpPr>
          <p:nvPr>
            <p:ph type="body" idx="1"/>
          </p:nvPr>
        </p:nvSpPr>
        <p:spPr>
          <a:xfrm>
            <a:off x="311700" y="1389600"/>
            <a:ext cx="2808000" cy="3179400"/>
          </a:xfrm>
          <a:prstGeom prst="rect">
            <a:avLst/>
          </a:prstGeom>
          <a:noFill/>
          <a:ln>
            <a:noFill/>
          </a:ln>
        </p:spPr>
        <p:txBody>
          <a:bodyPr spcFirstLastPara="1" wrap="square" lIns="68550" tIns="68550" rIns="68550" bIns="68550" anchor="t" anchorCtr="0">
            <a:normAutofit/>
          </a:bodyPr>
          <a:lstStyle>
            <a:lvl1pPr marL="457200" lvl="0" indent="-285750" algn="l" rtl="0">
              <a:lnSpc>
                <a:spcPct val="115000"/>
              </a:lnSpc>
              <a:spcBef>
                <a:spcPts val="0"/>
              </a:spcBef>
              <a:spcAft>
                <a:spcPts val="0"/>
              </a:spcAft>
              <a:buSzPts val="900"/>
              <a:buChar char="●"/>
              <a:defRPr sz="1200"/>
            </a:lvl1pPr>
            <a:lvl2pPr marL="914400" lvl="1" indent="-285750" algn="l" rtl="0">
              <a:lnSpc>
                <a:spcPct val="115000"/>
              </a:lnSpc>
              <a:spcBef>
                <a:spcPts val="0"/>
              </a:spcBef>
              <a:spcAft>
                <a:spcPts val="0"/>
              </a:spcAft>
              <a:buSzPts val="900"/>
              <a:buChar char="○"/>
              <a:defRPr sz="1200"/>
            </a:lvl2pPr>
            <a:lvl3pPr marL="1371600" lvl="2" indent="-285750" algn="l" rtl="0">
              <a:lnSpc>
                <a:spcPct val="115000"/>
              </a:lnSpc>
              <a:spcBef>
                <a:spcPts val="0"/>
              </a:spcBef>
              <a:spcAft>
                <a:spcPts val="0"/>
              </a:spcAft>
              <a:buSzPts val="900"/>
              <a:buChar char="■"/>
              <a:defRPr sz="1200"/>
            </a:lvl3pPr>
            <a:lvl4pPr marL="1828800" lvl="3" indent="-285750" algn="l" rtl="0">
              <a:lnSpc>
                <a:spcPct val="115000"/>
              </a:lnSpc>
              <a:spcBef>
                <a:spcPts val="0"/>
              </a:spcBef>
              <a:spcAft>
                <a:spcPts val="0"/>
              </a:spcAft>
              <a:buSzPts val="900"/>
              <a:buChar char="●"/>
              <a:defRPr sz="1200"/>
            </a:lvl4pPr>
            <a:lvl5pPr marL="2286000" lvl="4" indent="-285750" algn="l" rtl="0">
              <a:lnSpc>
                <a:spcPct val="115000"/>
              </a:lnSpc>
              <a:spcBef>
                <a:spcPts val="0"/>
              </a:spcBef>
              <a:spcAft>
                <a:spcPts val="0"/>
              </a:spcAft>
              <a:buSzPts val="900"/>
              <a:buChar char="○"/>
              <a:defRPr sz="1200"/>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48" name="Google Shape;148;p19"/>
          <p:cNvSpPr txBox="1">
            <a:spLocks noGrp="1"/>
          </p:cNvSpPr>
          <p:nvPr>
            <p:ph type="sldNum" idx="12"/>
          </p:nvPr>
        </p:nvSpPr>
        <p:spPr>
          <a:xfrm>
            <a:off x="8725188" y="4713860"/>
            <a:ext cx="295800" cy="292500"/>
          </a:xfrm>
          <a:prstGeom prst="rect">
            <a:avLst/>
          </a:prstGeom>
          <a:noFill/>
          <a:ln>
            <a:noFill/>
          </a:ln>
        </p:spPr>
        <p:txBody>
          <a:bodyPr spcFirstLastPara="1" wrap="square" lIns="68550" tIns="68550" rIns="68550" bIns="68550" anchor="ctr" anchorCtr="0">
            <a:spAutoFit/>
          </a:bodyPr>
          <a:lstStyle>
            <a:lvl1pPr marL="0" lvl="0" indent="0" algn="r" rtl="0">
              <a:spcBef>
                <a:spcPts val="0"/>
              </a:spcBef>
              <a:buNone/>
              <a:defRPr sz="1000">
                <a:solidFill>
                  <a:srgbClr val="585858"/>
                </a:solidFill>
              </a:defRPr>
            </a:lvl1pPr>
            <a:lvl2pPr marL="0" lvl="1" indent="0" algn="r" rtl="0">
              <a:spcBef>
                <a:spcPts val="0"/>
              </a:spcBef>
              <a:buNone/>
              <a:defRPr sz="1000">
                <a:solidFill>
                  <a:srgbClr val="585858"/>
                </a:solidFill>
              </a:defRPr>
            </a:lvl2pPr>
            <a:lvl3pPr marL="0" lvl="2" indent="0" algn="r" rtl="0">
              <a:spcBef>
                <a:spcPts val="0"/>
              </a:spcBef>
              <a:buNone/>
              <a:defRPr sz="1000">
                <a:solidFill>
                  <a:srgbClr val="585858"/>
                </a:solidFill>
              </a:defRPr>
            </a:lvl3pPr>
            <a:lvl4pPr marL="0" lvl="3" indent="0" algn="r" rtl="0">
              <a:spcBef>
                <a:spcPts val="0"/>
              </a:spcBef>
              <a:buNone/>
              <a:defRPr sz="1000">
                <a:solidFill>
                  <a:srgbClr val="585858"/>
                </a:solidFill>
              </a:defRPr>
            </a:lvl4pPr>
            <a:lvl5pPr marL="0" lvl="4" indent="0" algn="r" rtl="0">
              <a:spcBef>
                <a:spcPts val="0"/>
              </a:spcBef>
              <a:buNone/>
              <a:defRPr sz="1000">
                <a:solidFill>
                  <a:srgbClr val="585858"/>
                </a:solidFill>
              </a:defRPr>
            </a:lvl5pPr>
            <a:lvl6pPr marL="0" lvl="5" indent="0" algn="r" rtl="0">
              <a:spcBef>
                <a:spcPts val="0"/>
              </a:spcBef>
              <a:buNone/>
              <a:defRPr sz="1000">
                <a:solidFill>
                  <a:srgbClr val="585858"/>
                </a:solidFill>
              </a:defRPr>
            </a:lvl6pPr>
            <a:lvl7pPr marL="0" lvl="6" indent="0" algn="r" rtl="0">
              <a:spcBef>
                <a:spcPts val="0"/>
              </a:spcBef>
              <a:buNone/>
              <a:defRPr sz="1000">
                <a:solidFill>
                  <a:srgbClr val="585858"/>
                </a:solidFill>
              </a:defRPr>
            </a:lvl7pPr>
            <a:lvl8pPr marL="0" lvl="7" indent="0" algn="r" rtl="0">
              <a:spcBef>
                <a:spcPts val="0"/>
              </a:spcBef>
              <a:buNone/>
              <a:defRPr sz="1000">
                <a:solidFill>
                  <a:srgbClr val="585858"/>
                </a:solidFill>
              </a:defRPr>
            </a:lvl8pPr>
            <a:lvl9pPr marL="0" lvl="8" indent="0" algn="r" rtl="0">
              <a:spcBef>
                <a:spcPts val="0"/>
              </a:spcBef>
              <a:buNone/>
              <a:defRPr sz="1000">
                <a:solidFill>
                  <a:srgbClr val="58585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_POINT">
  <p:cSld name="MAIN_POINT">
    <p:spTree>
      <p:nvGrpSpPr>
        <p:cNvPr id="1" name="Shape 149"/>
        <p:cNvGrpSpPr/>
        <p:nvPr/>
      </p:nvGrpSpPr>
      <p:grpSpPr>
        <a:xfrm>
          <a:off x="0" y="0"/>
          <a:ext cx="0" cy="0"/>
          <a:chOff x="0" y="0"/>
          <a:chExt cx="0" cy="0"/>
        </a:xfrm>
      </p:grpSpPr>
      <p:sp>
        <p:nvSpPr>
          <p:cNvPr id="150" name="Google Shape;150;p20"/>
          <p:cNvSpPr txBox="1">
            <a:spLocks noGrp="1"/>
          </p:cNvSpPr>
          <p:nvPr>
            <p:ph type="title"/>
          </p:nvPr>
        </p:nvSpPr>
        <p:spPr>
          <a:xfrm>
            <a:off x="490251" y="450150"/>
            <a:ext cx="6367800" cy="4090800"/>
          </a:xfrm>
          <a:prstGeom prst="rect">
            <a:avLst/>
          </a:prstGeom>
          <a:noFill/>
          <a:ln>
            <a:noFill/>
          </a:ln>
        </p:spPr>
        <p:txBody>
          <a:bodyPr spcFirstLastPara="1" wrap="square" lIns="68550" tIns="68550" rIns="68550" bIns="68550" anchor="ctr" anchorCtr="0">
            <a:normAutofit/>
          </a:bodyPr>
          <a:lstStyle>
            <a:lvl1pPr lvl="0" algn="l" rtl="0">
              <a:lnSpc>
                <a:spcPct val="100000"/>
              </a:lnSpc>
              <a:spcBef>
                <a:spcPts val="0"/>
              </a:spcBef>
              <a:spcAft>
                <a:spcPts val="0"/>
              </a:spcAft>
              <a:buClr>
                <a:srgbClr val="000000"/>
              </a:buClr>
              <a:buSzPts val="4800"/>
              <a:buFont typeface="Arial"/>
              <a:buNone/>
              <a:defRPr sz="4800"/>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51" name="Google Shape;151;p20"/>
          <p:cNvSpPr txBox="1">
            <a:spLocks noGrp="1"/>
          </p:cNvSpPr>
          <p:nvPr>
            <p:ph type="sldNum" idx="12"/>
          </p:nvPr>
        </p:nvSpPr>
        <p:spPr>
          <a:xfrm>
            <a:off x="8725188" y="4713860"/>
            <a:ext cx="295800" cy="292500"/>
          </a:xfrm>
          <a:prstGeom prst="rect">
            <a:avLst/>
          </a:prstGeom>
          <a:noFill/>
          <a:ln>
            <a:noFill/>
          </a:ln>
        </p:spPr>
        <p:txBody>
          <a:bodyPr spcFirstLastPara="1" wrap="square" lIns="68550" tIns="68550" rIns="68550" bIns="68550" anchor="ctr" anchorCtr="0">
            <a:spAutoFit/>
          </a:bodyPr>
          <a:lstStyle>
            <a:lvl1pPr marL="0" lvl="0" indent="0" algn="r" rtl="0">
              <a:spcBef>
                <a:spcPts val="0"/>
              </a:spcBef>
              <a:buNone/>
              <a:defRPr sz="1000">
                <a:solidFill>
                  <a:srgbClr val="585858"/>
                </a:solidFill>
              </a:defRPr>
            </a:lvl1pPr>
            <a:lvl2pPr marL="0" lvl="1" indent="0" algn="r" rtl="0">
              <a:spcBef>
                <a:spcPts val="0"/>
              </a:spcBef>
              <a:buNone/>
              <a:defRPr sz="1000">
                <a:solidFill>
                  <a:srgbClr val="585858"/>
                </a:solidFill>
              </a:defRPr>
            </a:lvl2pPr>
            <a:lvl3pPr marL="0" lvl="2" indent="0" algn="r" rtl="0">
              <a:spcBef>
                <a:spcPts val="0"/>
              </a:spcBef>
              <a:buNone/>
              <a:defRPr sz="1000">
                <a:solidFill>
                  <a:srgbClr val="585858"/>
                </a:solidFill>
              </a:defRPr>
            </a:lvl3pPr>
            <a:lvl4pPr marL="0" lvl="3" indent="0" algn="r" rtl="0">
              <a:spcBef>
                <a:spcPts val="0"/>
              </a:spcBef>
              <a:buNone/>
              <a:defRPr sz="1000">
                <a:solidFill>
                  <a:srgbClr val="585858"/>
                </a:solidFill>
              </a:defRPr>
            </a:lvl4pPr>
            <a:lvl5pPr marL="0" lvl="4" indent="0" algn="r" rtl="0">
              <a:spcBef>
                <a:spcPts val="0"/>
              </a:spcBef>
              <a:buNone/>
              <a:defRPr sz="1000">
                <a:solidFill>
                  <a:srgbClr val="585858"/>
                </a:solidFill>
              </a:defRPr>
            </a:lvl5pPr>
            <a:lvl6pPr marL="0" lvl="5" indent="0" algn="r" rtl="0">
              <a:spcBef>
                <a:spcPts val="0"/>
              </a:spcBef>
              <a:buNone/>
              <a:defRPr sz="1000">
                <a:solidFill>
                  <a:srgbClr val="585858"/>
                </a:solidFill>
              </a:defRPr>
            </a:lvl6pPr>
            <a:lvl7pPr marL="0" lvl="6" indent="0" algn="r" rtl="0">
              <a:spcBef>
                <a:spcPts val="0"/>
              </a:spcBef>
              <a:buNone/>
              <a:defRPr sz="1000">
                <a:solidFill>
                  <a:srgbClr val="585858"/>
                </a:solidFill>
              </a:defRPr>
            </a:lvl7pPr>
            <a:lvl8pPr marL="0" lvl="7" indent="0" algn="r" rtl="0">
              <a:spcBef>
                <a:spcPts val="0"/>
              </a:spcBef>
              <a:buNone/>
              <a:defRPr sz="1000">
                <a:solidFill>
                  <a:srgbClr val="585858"/>
                </a:solidFill>
              </a:defRPr>
            </a:lvl8pPr>
            <a:lvl9pPr marL="0" lvl="8" indent="0" algn="r" rtl="0">
              <a:spcBef>
                <a:spcPts val="0"/>
              </a:spcBef>
              <a:buNone/>
              <a:defRPr sz="1000">
                <a:solidFill>
                  <a:srgbClr val="58585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p:spTree>
      <p:nvGrpSpPr>
        <p:cNvPr id="1" name="Shape 152"/>
        <p:cNvGrpSpPr/>
        <p:nvPr/>
      </p:nvGrpSpPr>
      <p:grpSpPr>
        <a:xfrm>
          <a:off x="0" y="0"/>
          <a:ext cx="0" cy="0"/>
          <a:chOff x="0" y="0"/>
          <a:chExt cx="0" cy="0"/>
        </a:xfrm>
      </p:grpSpPr>
      <p:sp>
        <p:nvSpPr>
          <p:cNvPr id="153" name="Google Shape;153;p21"/>
          <p:cNvSpPr/>
          <p:nvPr/>
        </p:nvSpPr>
        <p:spPr>
          <a:xfrm>
            <a:off x="4572000" y="-124"/>
            <a:ext cx="4572000" cy="5143500"/>
          </a:xfrm>
          <a:prstGeom prst="rect">
            <a:avLst/>
          </a:prstGeom>
          <a:solidFill>
            <a:srgbClr val="EEEEEE"/>
          </a:solidFill>
          <a:ln>
            <a:noFill/>
          </a:ln>
        </p:spPr>
        <p:txBody>
          <a:bodyPr spcFirstLastPara="1" wrap="square" lIns="45725" tIns="34275" rIns="45725" bIns="3427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 name="Google Shape;154;p21"/>
          <p:cNvSpPr txBox="1">
            <a:spLocks noGrp="1"/>
          </p:cNvSpPr>
          <p:nvPr>
            <p:ph type="title"/>
          </p:nvPr>
        </p:nvSpPr>
        <p:spPr>
          <a:xfrm>
            <a:off x="265500" y="1233175"/>
            <a:ext cx="4045200" cy="1482300"/>
          </a:xfrm>
          <a:prstGeom prst="rect">
            <a:avLst/>
          </a:prstGeom>
          <a:noFill/>
          <a:ln>
            <a:noFill/>
          </a:ln>
        </p:spPr>
        <p:txBody>
          <a:bodyPr spcFirstLastPara="1" wrap="square" lIns="68550" tIns="68550" rIns="68550" bIns="68550" anchor="b" anchorCtr="0">
            <a:normAutofit/>
          </a:bodyPr>
          <a:lstStyle>
            <a:lvl1pPr lvl="0" algn="ctr" rtl="0">
              <a:lnSpc>
                <a:spcPct val="100000"/>
              </a:lnSpc>
              <a:spcBef>
                <a:spcPts val="0"/>
              </a:spcBef>
              <a:spcAft>
                <a:spcPts val="0"/>
              </a:spcAft>
              <a:buClr>
                <a:srgbClr val="000000"/>
              </a:buClr>
              <a:buSzPts val="4200"/>
              <a:buFont typeface="Arial"/>
              <a:buNone/>
              <a:defRPr sz="4200"/>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55" name="Google Shape;155;p21"/>
          <p:cNvSpPr txBox="1">
            <a:spLocks noGrp="1"/>
          </p:cNvSpPr>
          <p:nvPr>
            <p:ph type="body" idx="1"/>
          </p:nvPr>
        </p:nvSpPr>
        <p:spPr>
          <a:xfrm>
            <a:off x="265500" y="2803075"/>
            <a:ext cx="4045200" cy="1235100"/>
          </a:xfrm>
          <a:prstGeom prst="rect">
            <a:avLst/>
          </a:prstGeom>
          <a:noFill/>
          <a:ln>
            <a:noFill/>
          </a:ln>
        </p:spPr>
        <p:txBody>
          <a:bodyPr spcFirstLastPara="1" wrap="square" lIns="68550" tIns="68550" rIns="68550" bIns="68550" anchor="t" anchorCtr="0">
            <a:normAutofit/>
          </a:bodyPr>
          <a:lstStyle>
            <a:lvl1pPr marL="457200" lvl="0" indent="-228600" algn="ctr" rtl="0">
              <a:lnSpc>
                <a:spcPct val="100000"/>
              </a:lnSpc>
              <a:spcBef>
                <a:spcPts val="0"/>
              </a:spcBef>
              <a:spcAft>
                <a:spcPts val="0"/>
              </a:spcAft>
              <a:buClr>
                <a:srgbClr val="585858"/>
              </a:buClr>
              <a:buSzPts val="2100"/>
              <a:buFont typeface="Arial"/>
              <a:buNone/>
              <a:defRPr sz="2100"/>
            </a:lvl1pPr>
            <a:lvl2pPr marL="914400" lvl="1" indent="-228600" algn="ctr" rtl="0">
              <a:lnSpc>
                <a:spcPct val="100000"/>
              </a:lnSpc>
              <a:spcBef>
                <a:spcPts val="0"/>
              </a:spcBef>
              <a:spcAft>
                <a:spcPts val="0"/>
              </a:spcAft>
              <a:buClr>
                <a:srgbClr val="585858"/>
              </a:buClr>
              <a:buSzPts val="2100"/>
              <a:buFont typeface="Arial"/>
              <a:buNone/>
              <a:defRPr sz="2100"/>
            </a:lvl2pPr>
            <a:lvl3pPr marL="1371600" lvl="2" indent="-228600" algn="ctr" rtl="0">
              <a:lnSpc>
                <a:spcPct val="100000"/>
              </a:lnSpc>
              <a:spcBef>
                <a:spcPts val="0"/>
              </a:spcBef>
              <a:spcAft>
                <a:spcPts val="0"/>
              </a:spcAft>
              <a:buClr>
                <a:srgbClr val="585858"/>
              </a:buClr>
              <a:buSzPts val="2100"/>
              <a:buFont typeface="Arial"/>
              <a:buNone/>
              <a:defRPr sz="2100"/>
            </a:lvl3pPr>
            <a:lvl4pPr marL="1828800" lvl="3" indent="-228600" algn="ctr" rtl="0">
              <a:lnSpc>
                <a:spcPct val="100000"/>
              </a:lnSpc>
              <a:spcBef>
                <a:spcPts val="0"/>
              </a:spcBef>
              <a:spcAft>
                <a:spcPts val="0"/>
              </a:spcAft>
              <a:buClr>
                <a:srgbClr val="585858"/>
              </a:buClr>
              <a:buSzPts val="2100"/>
              <a:buFont typeface="Arial"/>
              <a:buNone/>
              <a:defRPr sz="2100"/>
            </a:lvl4pPr>
            <a:lvl5pPr marL="2286000" lvl="4" indent="-228600" algn="ctr" rtl="0">
              <a:lnSpc>
                <a:spcPct val="100000"/>
              </a:lnSpc>
              <a:spcBef>
                <a:spcPts val="0"/>
              </a:spcBef>
              <a:spcAft>
                <a:spcPts val="0"/>
              </a:spcAft>
              <a:buClr>
                <a:srgbClr val="585858"/>
              </a:buClr>
              <a:buSzPts val="2100"/>
              <a:buFont typeface="Arial"/>
              <a:buNone/>
              <a:defRPr sz="2100"/>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56" name="Google Shape;156;p21"/>
          <p:cNvSpPr txBox="1">
            <a:spLocks noGrp="1"/>
          </p:cNvSpPr>
          <p:nvPr>
            <p:ph type="body" idx="2"/>
          </p:nvPr>
        </p:nvSpPr>
        <p:spPr>
          <a:xfrm>
            <a:off x="4939500" y="724074"/>
            <a:ext cx="3837000" cy="3695100"/>
          </a:xfrm>
          <a:prstGeom prst="rect">
            <a:avLst/>
          </a:prstGeom>
          <a:noFill/>
          <a:ln>
            <a:noFill/>
          </a:ln>
        </p:spPr>
        <p:txBody>
          <a:bodyPr spcFirstLastPara="1" wrap="square" lIns="68550" tIns="68550" rIns="68550" bIns="68550" anchor="ctr" anchorCtr="0">
            <a:normAutofit/>
          </a:bodyPr>
          <a:lstStyle>
            <a:lvl1pPr marL="457200" lvl="0" indent="-317500" algn="l" rtl="0">
              <a:lnSpc>
                <a:spcPct val="115000"/>
              </a:lnSpc>
              <a:spcBef>
                <a:spcPts val="0"/>
              </a:spcBef>
              <a:spcAft>
                <a:spcPts val="0"/>
              </a:spcAft>
              <a:buSzPts val="14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57" name="Google Shape;157;p21"/>
          <p:cNvSpPr txBox="1">
            <a:spLocks noGrp="1"/>
          </p:cNvSpPr>
          <p:nvPr>
            <p:ph type="sldNum" idx="12"/>
          </p:nvPr>
        </p:nvSpPr>
        <p:spPr>
          <a:xfrm>
            <a:off x="8725188" y="4713860"/>
            <a:ext cx="295800" cy="292500"/>
          </a:xfrm>
          <a:prstGeom prst="rect">
            <a:avLst/>
          </a:prstGeom>
          <a:noFill/>
          <a:ln>
            <a:noFill/>
          </a:ln>
        </p:spPr>
        <p:txBody>
          <a:bodyPr spcFirstLastPara="1" wrap="square" lIns="68550" tIns="68550" rIns="68550" bIns="68550" anchor="ctr" anchorCtr="0">
            <a:spAutoFit/>
          </a:bodyPr>
          <a:lstStyle>
            <a:lvl1pPr marL="0" lvl="0" indent="0" algn="r" rtl="0">
              <a:spcBef>
                <a:spcPts val="0"/>
              </a:spcBef>
              <a:buNone/>
              <a:defRPr sz="1000">
                <a:solidFill>
                  <a:srgbClr val="585858"/>
                </a:solidFill>
              </a:defRPr>
            </a:lvl1pPr>
            <a:lvl2pPr marL="0" lvl="1" indent="0" algn="r" rtl="0">
              <a:spcBef>
                <a:spcPts val="0"/>
              </a:spcBef>
              <a:buNone/>
              <a:defRPr sz="1000">
                <a:solidFill>
                  <a:srgbClr val="585858"/>
                </a:solidFill>
              </a:defRPr>
            </a:lvl2pPr>
            <a:lvl3pPr marL="0" lvl="2" indent="0" algn="r" rtl="0">
              <a:spcBef>
                <a:spcPts val="0"/>
              </a:spcBef>
              <a:buNone/>
              <a:defRPr sz="1000">
                <a:solidFill>
                  <a:srgbClr val="585858"/>
                </a:solidFill>
              </a:defRPr>
            </a:lvl3pPr>
            <a:lvl4pPr marL="0" lvl="3" indent="0" algn="r" rtl="0">
              <a:spcBef>
                <a:spcPts val="0"/>
              </a:spcBef>
              <a:buNone/>
              <a:defRPr sz="1000">
                <a:solidFill>
                  <a:srgbClr val="585858"/>
                </a:solidFill>
              </a:defRPr>
            </a:lvl4pPr>
            <a:lvl5pPr marL="0" lvl="4" indent="0" algn="r" rtl="0">
              <a:spcBef>
                <a:spcPts val="0"/>
              </a:spcBef>
              <a:buNone/>
              <a:defRPr sz="1000">
                <a:solidFill>
                  <a:srgbClr val="585858"/>
                </a:solidFill>
              </a:defRPr>
            </a:lvl5pPr>
            <a:lvl6pPr marL="0" lvl="5" indent="0" algn="r" rtl="0">
              <a:spcBef>
                <a:spcPts val="0"/>
              </a:spcBef>
              <a:buNone/>
              <a:defRPr sz="1000">
                <a:solidFill>
                  <a:srgbClr val="585858"/>
                </a:solidFill>
              </a:defRPr>
            </a:lvl6pPr>
            <a:lvl7pPr marL="0" lvl="6" indent="0" algn="r" rtl="0">
              <a:spcBef>
                <a:spcPts val="0"/>
              </a:spcBef>
              <a:buNone/>
              <a:defRPr sz="1000">
                <a:solidFill>
                  <a:srgbClr val="585858"/>
                </a:solidFill>
              </a:defRPr>
            </a:lvl7pPr>
            <a:lvl8pPr marL="0" lvl="7" indent="0" algn="r" rtl="0">
              <a:spcBef>
                <a:spcPts val="0"/>
              </a:spcBef>
              <a:buNone/>
              <a:defRPr sz="1000">
                <a:solidFill>
                  <a:srgbClr val="585858"/>
                </a:solidFill>
              </a:defRPr>
            </a:lvl8pPr>
            <a:lvl9pPr marL="0" lvl="8" indent="0" algn="r" rtl="0">
              <a:spcBef>
                <a:spcPts val="0"/>
              </a:spcBef>
              <a:buNone/>
              <a:defRPr sz="1000">
                <a:solidFill>
                  <a:srgbClr val="58585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2"/>
              </a:buClr>
              <a:buSzPts val="3200"/>
              <a:buNone/>
              <a:defRPr sz="3200">
                <a:solidFill>
                  <a:schemeClr val="dk2"/>
                </a:solidFill>
              </a:defRPr>
            </a:lvl1pPr>
            <a:lvl2pPr lvl="1" algn="ctr" rtl="0">
              <a:spcBef>
                <a:spcPts val="0"/>
              </a:spcBef>
              <a:spcAft>
                <a:spcPts val="0"/>
              </a:spcAft>
              <a:buClr>
                <a:schemeClr val="dk2"/>
              </a:buClr>
              <a:buSzPts val="3200"/>
              <a:buNone/>
              <a:defRPr sz="3200">
                <a:solidFill>
                  <a:schemeClr val="dk2"/>
                </a:solidFill>
              </a:defRPr>
            </a:lvl2pPr>
            <a:lvl3pPr lvl="2" algn="ctr" rtl="0">
              <a:spcBef>
                <a:spcPts val="0"/>
              </a:spcBef>
              <a:spcAft>
                <a:spcPts val="0"/>
              </a:spcAft>
              <a:buClr>
                <a:schemeClr val="dk2"/>
              </a:buClr>
              <a:buSzPts val="3200"/>
              <a:buNone/>
              <a:defRPr sz="3200">
                <a:solidFill>
                  <a:schemeClr val="dk2"/>
                </a:solidFill>
              </a:defRPr>
            </a:lvl3pPr>
            <a:lvl4pPr lvl="3" algn="ctr" rtl="0">
              <a:spcBef>
                <a:spcPts val="0"/>
              </a:spcBef>
              <a:spcAft>
                <a:spcPts val="0"/>
              </a:spcAft>
              <a:buClr>
                <a:schemeClr val="dk2"/>
              </a:buClr>
              <a:buSzPts val="3200"/>
              <a:buNone/>
              <a:defRPr sz="3200">
                <a:solidFill>
                  <a:schemeClr val="dk2"/>
                </a:solidFill>
              </a:defRPr>
            </a:lvl4pPr>
            <a:lvl5pPr lvl="4" algn="ctr" rtl="0">
              <a:spcBef>
                <a:spcPts val="0"/>
              </a:spcBef>
              <a:spcAft>
                <a:spcPts val="0"/>
              </a:spcAft>
              <a:buClr>
                <a:schemeClr val="dk2"/>
              </a:buClr>
              <a:buSzPts val="3200"/>
              <a:buNone/>
              <a:defRPr sz="3200">
                <a:solidFill>
                  <a:schemeClr val="dk2"/>
                </a:solidFill>
              </a:defRPr>
            </a:lvl5pPr>
            <a:lvl6pPr lvl="5" algn="ctr" rtl="0">
              <a:spcBef>
                <a:spcPts val="0"/>
              </a:spcBef>
              <a:spcAft>
                <a:spcPts val="0"/>
              </a:spcAft>
              <a:buClr>
                <a:schemeClr val="dk2"/>
              </a:buClr>
              <a:buSzPts val="3200"/>
              <a:buNone/>
              <a:defRPr sz="3200">
                <a:solidFill>
                  <a:schemeClr val="dk2"/>
                </a:solidFill>
              </a:defRPr>
            </a:lvl6pPr>
            <a:lvl7pPr lvl="6" algn="ctr" rtl="0">
              <a:spcBef>
                <a:spcPts val="0"/>
              </a:spcBef>
              <a:spcAft>
                <a:spcPts val="0"/>
              </a:spcAft>
              <a:buClr>
                <a:schemeClr val="dk2"/>
              </a:buClr>
              <a:buSzPts val="3200"/>
              <a:buNone/>
              <a:defRPr sz="3200">
                <a:solidFill>
                  <a:schemeClr val="dk2"/>
                </a:solidFill>
              </a:defRPr>
            </a:lvl7pPr>
            <a:lvl8pPr lvl="7" algn="ctr" rtl="0">
              <a:spcBef>
                <a:spcPts val="0"/>
              </a:spcBef>
              <a:spcAft>
                <a:spcPts val="0"/>
              </a:spcAft>
              <a:buClr>
                <a:schemeClr val="dk2"/>
              </a:buClr>
              <a:buSzPts val="3200"/>
              <a:buNone/>
              <a:defRPr sz="3200">
                <a:solidFill>
                  <a:schemeClr val="dk2"/>
                </a:solidFill>
              </a:defRPr>
            </a:lvl8pPr>
            <a:lvl9pPr lvl="8" algn="ctr" rtl="0">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158"/>
        <p:cNvGrpSpPr/>
        <p:nvPr/>
      </p:nvGrpSpPr>
      <p:grpSpPr>
        <a:xfrm>
          <a:off x="0" y="0"/>
          <a:ext cx="0" cy="0"/>
          <a:chOff x="0" y="0"/>
          <a:chExt cx="0" cy="0"/>
        </a:xfrm>
      </p:grpSpPr>
      <p:sp>
        <p:nvSpPr>
          <p:cNvPr id="159" name="Google Shape;159;p22"/>
          <p:cNvSpPr txBox="1">
            <a:spLocks noGrp="1"/>
          </p:cNvSpPr>
          <p:nvPr>
            <p:ph type="body" idx="1"/>
          </p:nvPr>
        </p:nvSpPr>
        <p:spPr>
          <a:xfrm>
            <a:off x="311699" y="4230576"/>
            <a:ext cx="5998800" cy="605100"/>
          </a:xfrm>
          <a:prstGeom prst="rect">
            <a:avLst/>
          </a:prstGeom>
          <a:noFill/>
          <a:ln>
            <a:noFill/>
          </a:ln>
        </p:spPr>
        <p:txBody>
          <a:bodyPr spcFirstLastPara="1" wrap="square" lIns="68550" tIns="68550" rIns="68550" bIns="68550" anchor="ctr" anchorCtr="0">
            <a:normAutofit/>
          </a:bodyPr>
          <a:lstStyle>
            <a:lvl1pPr marL="457200" lvl="0" indent="-228600" algn="l" rtl="0">
              <a:lnSpc>
                <a:spcPct val="100000"/>
              </a:lnSpc>
              <a:spcBef>
                <a:spcPts val="0"/>
              </a:spcBef>
              <a:spcAft>
                <a:spcPts val="0"/>
              </a:spcAft>
              <a:buClr>
                <a:srgbClr val="585858"/>
              </a:buClr>
              <a:buSzPts val="1400"/>
              <a:buNone/>
              <a:defRPr/>
            </a:lvl1pPr>
          </a:lstStyle>
          <a:p>
            <a:endParaRPr/>
          </a:p>
        </p:txBody>
      </p:sp>
      <p:sp>
        <p:nvSpPr>
          <p:cNvPr id="160" name="Google Shape;160;p22"/>
          <p:cNvSpPr txBox="1">
            <a:spLocks noGrp="1"/>
          </p:cNvSpPr>
          <p:nvPr>
            <p:ph type="sldNum" idx="12"/>
          </p:nvPr>
        </p:nvSpPr>
        <p:spPr>
          <a:xfrm>
            <a:off x="8725188" y="4713860"/>
            <a:ext cx="295800" cy="292500"/>
          </a:xfrm>
          <a:prstGeom prst="rect">
            <a:avLst/>
          </a:prstGeom>
          <a:noFill/>
          <a:ln>
            <a:noFill/>
          </a:ln>
        </p:spPr>
        <p:txBody>
          <a:bodyPr spcFirstLastPara="1" wrap="square" lIns="68550" tIns="68550" rIns="68550" bIns="68550" anchor="ctr" anchorCtr="0">
            <a:spAutoFit/>
          </a:bodyPr>
          <a:lstStyle>
            <a:lvl1pPr marL="0" lvl="0" indent="0" algn="r" rtl="0">
              <a:spcBef>
                <a:spcPts val="0"/>
              </a:spcBef>
              <a:buNone/>
              <a:defRPr sz="1000">
                <a:solidFill>
                  <a:srgbClr val="585858"/>
                </a:solidFill>
              </a:defRPr>
            </a:lvl1pPr>
            <a:lvl2pPr marL="0" lvl="1" indent="0" algn="r" rtl="0">
              <a:spcBef>
                <a:spcPts val="0"/>
              </a:spcBef>
              <a:buNone/>
              <a:defRPr sz="1000">
                <a:solidFill>
                  <a:srgbClr val="585858"/>
                </a:solidFill>
              </a:defRPr>
            </a:lvl2pPr>
            <a:lvl3pPr marL="0" lvl="2" indent="0" algn="r" rtl="0">
              <a:spcBef>
                <a:spcPts val="0"/>
              </a:spcBef>
              <a:buNone/>
              <a:defRPr sz="1000">
                <a:solidFill>
                  <a:srgbClr val="585858"/>
                </a:solidFill>
              </a:defRPr>
            </a:lvl3pPr>
            <a:lvl4pPr marL="0" lvl="3" indent="0" algn="r" rtl="0">
              <a:spcBef>
                <a:spcPts val="0"/>
              </a:spcBef>
              <a:buNone/>
              <a:defRPr sz="1000">
                <a:solidFill>
                  <a:srgbClr val="585858"/>
                </a:solidFill>
              </a:defRPr>
            </a:lvl4pPr>
            <a:lvl5pPr marL="0" lvl="4" indent="0" algn="r" rtl="0">
              <a:spcBef>
                <a:spcPts val="0"/>
              </a:spcBef>
              <a:buNone/>
              <a:defRPr sz="1000">
                <a:solidFill>
                  <a:srgbClr val="585858"/>
                </a:solidFill>
              </a:defRPr>
            </a:lvl5pPr>
            <a:lvl6pPr marL="0" lvl="5" indent="0" algn="r" rtl="0">
              <a:spcBef>
                <a:spcPts val="0"/>
              </a:spcBef>
              <a:buNone/>
              <a:defRPr sz="1000">
                <a:solidFill>
                  <a:srgbClr val="585858"/>
                </a:solidFill>
              </a:defRPr>
            </a:lvl6pPr>
            <a:lvl7pPr marL="0" lvl="6" indent="0" algn="r" rtl="0">
              <a:spcBef>
                <a:spcPts val="0"/>
              </a:spcBef>
              <a:buNone/>
              <a:defRPr sz="1000">
                <a:solidFill>
                  <a:srgbClr val="585858"/>
                </a:solidFill>
              </a:defRPr>
            </a:lvl7pPr>
            <a:lvl8pPr marL="0" lvl="7" indent="0" algn="r" rtl="0">
              <a:spcBef>
                <a:spcPts val="0"/>
              </a:spcBef>
              <a:buNone/>
              <a:defRPr sz="1000">
                <a:solidFill>
                  <a:srgbClr val="585858"/>
                </a:solidFill>
              </a:defRPr>
            </a:lvl8pPr>
            <a:lvl9pPr marL="0" lvl="8" indent="0" algn="r" rtl="0">
              <a:spcBef>
                <a:spcPts val="0"/>
              </a:spcBef>
              <a:buNone/>
              <a:defRPr sz="1000">
                <a:solidFill>
                  <a:srgbClr val="58585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_NUMBER">
  <p:cSld name="BIG_NUMBER">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311699" y="1106125"/>
            <a:ext cx="8520600" cy="1963500"/>
          </a:xfrm>
          <a:prstGeom prst="rect">
            <a:avLst/>
          </a:prstGeom>
          <a:noFill/>
          <a:ln>
            <a:noFill/>
          </a:ln>
        </p:spPr>
        <p:txBody>
          <a:bodyPr spcFirstLastPara="1" wrap="square" lIns="68550" tIns="68550" rIns="68550" bIns="68550" anchor="b" anchorCtr="0">
            <a:normAutofit/>
          </a:bodyPr>
          <a:lstStyle>
            <a:lvl1pPr lvl="0" algn="ctr" rtl="0">
              <a:lnSpc>
                <a:spcPct val="100000"/>
              </a:lnSpc>
              <a:spcBef>
                <a:spcPts val="0"/>
              </a:spcBef>
              <a:spcAft>
                <a:spcPts val="0"/>
              </a:spcAft>
              <a:buClr>
                <a:srgbClr val="000000"/>
              </a:buClr>
              <a:buSzPts val="12000"/>
              <a:buFont typeface="Arial"/>
              <a:buNone/>
              <a:defRPr sz="12000"/>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63" name="Google Shape;163;p23"/>
          <p:cNvSpPr txBox="1">
            <a:spLocks noGrp="1"/>
          </p:cNvSpPr>
          <p:nvPr>
            <p:ph type="body" idx="1"/>
          </p:nvPr>
        </p:nvSpPr>
        <p:spPr>
          <a:xfrm>
            <a:off x="311699" y="3152225"/>
            <a:ext cx="8520600" cy="1300800"/>
          </a:xfrm>
          <a:prstGeom prst="rect">
            <a:avLst/>
          </a:prstGeom>
          <a:noFill/>
          <a:ln>
            <a:noFill/>
          </a:ln>
        </p:spPr>
        <p:txBody>
          <a:bodyPr spcFirstLastPara="1" wrap="square" lIns="68550" tIns="68550" rIns="68550" bIns="68550" anchor="t" anchorCtr="0">
            <a:normAutofit/>
          </a:bodyPr>
          <a:lstStyle>
            <a:lvl1pPr marL="457200" lvl="0" indent="-317500" algn="ctr" rtl="0">
              <a:lnSpc>
                <a:spcPct val="115000"/>
              </a:lnSpc>
              <a:spcBef>
                <a:spcPts val="0"/>
              </a:spcBef>
              <a:spcAft>
                <a:spcPts val="0"/>
              </a:spcAft>
              <a:buSzPts val="14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64" name="Google Shape;164;p23"/>
          <p:cNvSpPr txBox="1">
            <a:spLocks noGrp="1"/>
          </p:cNvSpPr>
          <p:nvPr>
            <p:ph type="sldNum" idx="12"/>
          </p:nvPr>
        </p:nvSpPr>
        <p:spPr>
          <a:xfrm>
            <a:off x="8725188" y="4713860"/>
            <a:ext cx="295800" cy="292500"/>
          </a:xfrm>
          <a:prstGeom prst="rect">
            <a:avLst/>
          </a:prstGeom>
          <a:noFill/>
          <a:ln>
            <a:noFill/>
          </a:ln>
        </p:spPr>
        <p:txBody>
          <a:bodyPr spcFirstLastPara="1" wrap="square" lIns="68550" tIns="68550" rIns="68550" bIns="68550" anchor="ctr" anchorCtr="0">
            <a:spAutoFit/>
          </a:bodyPr>
          <a:lstStyle>
            <a:lvl1pPr marL="0" lvl="0" indent="0" algn="r" rtl="0">
              <a:spcBef>
                <a:spcPts val="0"/>
              </a:spcBef>
              <a:buNone/>
              <a:defRPr sz="1000">
                <a:solidFill>
                  <a:srgbClr val="585858"/>
                </a:solidFill>
              </a:defRPr>
            </a:lvl1pPr>
            <a:lvl2pPr marL="0" lvl="1" indent="0" algn="r" rtl="0">
              <a:spcBef>
                <a:spcPts val="0"/>
              </a:spcBef>
              <a:buNone/>
              <a:defRPr sz="1000">
                <a:solidFill>
                  <a:srgbClr val="585858"/>
                </a:solidFill>
              </a:defRPr>
            </a:lvl2pPr>
            <a:lvl3pPr marL="0" lvl="2" indent="0" algn="r" rtl="0">
              <a:spcBef>
                <a:spcPts val="0"/>
              </a:spcBef>
              <a:buNone/>
              <a:defRPr sz="1000">
                <a:solidFill>
                  <a:srgbClr val="585858"/>
                </a:solidFill>
              </a:defRPr>
            </a:lvl3pPr>
            <a:lvl4pPr marL="0" lvl="3" indent="0" algn="r" rtl="0">
              <a:spcBef>
                <a:spcPts val="0"/>
              </a:spcBef>
              <a:buNone/>
              <a:defRPr sz="1000">
                <a:solidFill>
                  <a:srgbClr val="585858"/>
                </a:solidFill>
              </a:defRPr>
            </a:lvl4pPr>
            <a:lvl5pPr marL="0" lvl="4" indent="0" algn="r" rtl="0">
              <a:spcBef>
                <a:spcPts val="0"/>
              </a:spcBef>
              <a:buNone/>
              <a:defRPr sz="1000">
                <a:solidFill>
                  <a:srgbClr val="585858"/>
                </a:solidFill>
              </a:defRPr>
            </a:lvl5pPr>
            <a:lvl6pPr marL="0" lvl="5" indent="0" algn="r" rtl="0">
              <a:spcBef>
                <a:spcPts val="0"/>
              </a:spcBef>
              <a:buNone/>
              <a:defRPr sz="1000">
                <a:solidFill>
                  <a:srgbClr val="585858"/>
                </a:solidFill>
              </a:defRPr>
            </a:lvl6pPr>
            <a:lvl7pPr marL="0" lvl="6" indent="0" algn="r" rtl="0">
              <a:spcBef>
                <a:spcPts val="0"/>
              </a:spcBef>
              <a:buNone/>
              <a:defRPr sz="1000">
                <a:solidFill>
                  <a:srgbClr val="585858"/>
                </a:solidFill>
              </a:defRPr>
            </a:lvl7pPr>
            <a:lvl8pPr marL="0" lvl="7" indent="0" algn="r" rtl="0">
              <a:spcBef>
                <a:spcPts val="0"/>
              </a:spcBef>
              <a:buNone/>
              <a:defRPr sz="1000">
                <a:solidFill>
                  <a:srgbClr val="585858"/>
                </a:solidFill>
              </a:defRPr>
            </a:lvl8pPr>
            <a:lvl9pPr marL="0" lvl="8" indent="0" algn="r" rtl="0">
              <a:spcBef>
                <a:spcPts val="0"/>
              </a:spcBef>
              <a:buNone/>
              <a:defRPr sz="1000">
                <a:solidFill>
                  <a:srgbClr val="58585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 2">
    <p:spTree>
      <p:nvGrpSpPr>
        <p:cNvPr id="1" name="Shape 165"/>
        <p:cNvGrpSpPr/>
        <p:nvPr/>
      </p:nvGrpSpPr>
      <p:grpSpPr>
        <a:xfrm>
          <a:off x="0" y="0"/>
          <a:ext cx="0" cy="0"/>
          <a:chOff x="0" y="0"/>
          <a:chExt cx="0" cy="0"/>
        </a:xfrm>
      </p:grpSpPr>
      <p:sp>
        <p:nvSpPr>
          <p:cNvPr id="166" name="Google Shape;166;p24"/>
          <p:cNvSpPr txBox="1">
            <a:spLocks noGrp="1"/>
          </p:cNvSpPr>
          <p:nvPr>
            <p:ph type="sldNum" idx="12"/>
          </p:nvPr>
        </p:nvSpPr>
        <p:spPr>
          <a:xfrm>
            <a:off x="8725188" y="4713860"/>
            <a:ext cx="295800" cy="292500"/>
          </a:xfrm>
          <a:prstGeom prst="rect">
            <a:avLst/>
          </a:prstGeom>
          <a:noFill/>
          <a:ln>
            <a:noFill/>
          </a:ln>
        </p:spPr>
        <p:txBody>
          <a:bodyPr spcFirstLastPara="1" wrap="square" lIns="68550" tIns="68550" rIns="68550" bIns="68550" anchor="ctr" anchorCtr="0">
            <a:spAutoFit/>
          </a:bodyPr>
          <a:lstStyle>
            <a:lvl1pPr marL="0" lvl="0" indent="0" algn="r" rtl="0">
              <a:spcBef>
                <a:spcPts val="0"/>
              </a:spcBef>
              <a:buNone/>
              <a:defRPr sz="1000">
                <a:solidFill>
                  <a:srgbClr val="585858"/>
                </a:solidFill>
              </a:defRPr>
            </a:lvl1pPr>
            <a:lvl2pPr marL="0" lvl="1" indent="0" algn="r" rtl="0">
              <a:spcBef>
                <a:spcPts val="0"/>
              </a:spcBef>
              <a:buNone/>
              <a:defRPr sz="1000">
                <a:solidFill>
                  <a:srgbClr val="585858"/>
                </a:solidFill>
              </a:defRPr>
            </a:lvl2pPr>
            <a:lvl3pPr marL="0" lvl="2" indent="0" algn="r" rtl="0">
              <a:spcBef>
                <a:spcPts val="0"/>
              </a:spcBef>
              <a:buNone/>
              <a:defRPr sz="1000">
                <a:solidFill>
                  <a:srgbClr val="585858"/>
                </a:solidFill>
              </a:defRPr>
            </a:lvl3pPr>
            <a:lvl4pPr marL="0" lvl="3" indent="0" algn="r" rtl="0">
              <a:spcBef>
                <a:spcPts val="0"/>
              </a:spcBef>
              <a:buNone/>
              <a:defRPr sz="1000">
                <a:solidFill>
                  <a:srgbClr val="585858"/>
                </a:solidFill>
              </a:defRPr>
            </a:lvl4pPr>
            <a:lvl5pPr marL="0" lvl="4" indent="0" algn="r" rtl="0">
              <a:spcBef>
                <a:spcPts val="0"/>
              </a:spcBef>
              <a:buNone/>
              <a:defRPr sz="1000">
                <a:solidFill>
                  <a:srgbClr val="585858"/>
                </a:solidFill>
              </a:defRPr>
            </a:lvl5pPr>
            <a:lvl6pPr marL="0" lvl="5" indent="0" algn="r" rtl="0">
              <a:spcBef>
                <a:spcPts val="0"/>
              </a:spcBef>
              <a:buNone/>
              <a:defRPr sz="1000">
                <a:solidFill>
                  <a:srgbClr val="585858"/>
                </a:solidFill>
              </a:defRPr>
            </a:lvl6pPr>
            <a:lvl7pPr marL="0" lvl="6" indent="0" algn="r" rtl="0">
              <a:spcBef>
                <a:spcPts val="0"/>
              </a:spcBef>
              <a:buNone/>
              <a:defRPr sz="1000">
                <a:solidFill>
                  <a:srgbClr val="585858"/>
                </a:solidFill>
              </a:defRPr>
            </a:lvl7pPr>
            <a:lvl8pPr marL="0" lvl="7" indent="0" algn="r" rtl="0">
              <a:spcBef>
                <a:spcPts val="0"/>
              </a:spcBef>
              <a:buNone/>
              <a:defRPr sz="1000">
                <a:solidFill>
                  <a:srgbClr val="585858"/>
                </a:solidFill>
              </a:defRPr>
            </a:lvl8pPr>
            <a:lvl9pPr marL="0" lvl="8" indent="0" algn="r" rtl="0">
              <a:spcBef>
                <a:spcPts val="0"/>
              </a:spcBef>
              <a:buNone/>
              <a:defRPr sz="1000">
                <a:solidFill>
                  <a:srgbClr val="58585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628650" y="273844"/>
            <a:ext cx="7886700" cy="994200"/>
          </a:xfrm>
          <a:prstGeom prst="rect">
            <a:avLst/>
          </a:prstGeom>
          <a:noFill/>
          <a:ln>
            <a:noFill/>
          </a:ln>
        </p:spPr>
        <p:txBody>
          <a:bodyPr spcFirstLastPara="1" wrap="square" lIns="25700" tIns="25700" rIns="25700" bIns="25700" anchor="ctr" anchorCtr="0">
            <a:normAutofit/>
          </a:bodyPr>
          <a:lstStyle>
            <a:lvl1pPr lvl="0" algn="l" rtl="0">
              <a:lnSpc>
                <a:spcPct val="90000"/>
              </a:lnSpc>
              <a:spcBef>
                <a:spcPts val="0"/>
              </a:spcBef>
              <a:spcAft>
                <a:spcPts val="0"/>
              </a:spcAft>
              <a:buClr>
                <a:srgbClr val="000000"/>
              </a:buClr>
              <a:buSzPts val="3300"/>
              <a:buFont typeface="Calibri"/>
              <a:buNone/>
              <a:defRPr sz="3300">
                <a:latin typeface="Calibri"/>
                <a:ea typeface="Calibri"/>
                <a:cs typeface="Calibri"/>
                <a:sym typeface="Calibri"/>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69" name="Google Shape;169;p25"/>
          <p:cNvSpPr txBox="1">
            <a:spLocks noGrp="1"/>
          </p:cNvSpPr>
          <p:nvPr>
            <p:ph type="body" idx="1"/>
          </p:nvPr>
        </p:nvSpPr>
        <p:spPr>
          <a:xfrm>
            <a:off x="628650" y="1369219"/>
            <a:ext cx="7886700" cy="3263400"/>
          </a:xfrm>
          <a:prstGeom prst="rect">
            <a:avLst/>
          </a:prstGeom>
          <a:noFill/>
          <a:ln>
            <a:noFill/>
          </a:ln>
        </p:spPr>
        <p:txBody>
          <a:bodyPr spcFirstLastPara="1" wrap="square" lIns="25700" tIns="25700" rIns="25700" bIns="25700" anchor="t" anchorCtr="0">
            <a:normAutofit/>
          </a:bodyPr>
          <a:lstStyle>
            <a:lvl1pPr marL="457200" lvl="0"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1pPr>
            <a:lvl2pPr marL="914400" lvl="1"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2pPr>
            <a:lvl3pPr marL="1371600" lvl="2"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3pPr>
            <a:lvl4pPr marL="1828800" lvl="3"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4pPr>
            <a:lvl5pPr marL="2286000" lvl="4"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70" name="Google Shape;170;p25"/>
          <p:cNvSpPr txBox="1">
            <a:spLocks noGrp="1"/>
          </p:cNvSpPr>
          <p:nvPr>
            <p:ph type="sldNum" idx="12"/>
          </p:nvPr>
        </p:nvSpPr>
        <p:spPr>
          <a:xfrm>
            <a:off x="8326380" y="4809006"/>
            <a:ext cx="189000" cy="190500"/>
          </a:xfrm>
          <a:prstGeom prst="rect">
            <a:avLst/>
          </a:prstGeom>
          <a:noFill/>
          <a:ln>
            <a:noFill/>
          </a:ln>
        </p:spPr>
        <p:txBody>
          <a:bodyPr spcFirstLastPara="1" wrap="square" lIns="25700" tIns="25700" rIns="25700" bIns="25700" anchor="ctr" anchorCtr="0">
            <a:spAutoFit/>
          </a:bodyPr>
          <a:lstStyle>
            <a:lvl1pPr marL="0" lvl="0" indent="0" algn="r" rtl="0">
              <a:spcBef>
                <a:spcPts val="0"/>
              </a:spcBef>
              <a:buNone/>
              <a:defRPr sz="900">
                <a:solidFill>
                  <a:srgbClr val="888888"/>
                </a:solidFill>
                <a:latin typeface="Calibri"/>
                <a:ea typeface="Calibri"/>
                <a:cs typeface="Calibri"/>
                <a:sym typeface="Calibri"/>
              </a:defRPr>
            </a:lvl1pPr>
            <a:lvl2pPr marL="0" lvl="1" indent="0" algn="r" rtl="0">
              <a:spcBef>
                <a:spcPts val="0"/>
              </a:spcBef>
              <a:buNone/>
              <a:defRPr sz="900">
                <a:solidFill>
                  <a:srgbClr val="888888"/>
                </a:solidFill>
                <a:latin typeface="Calibri"/>
                <a:ea typeface="Calibri"/>
                <a:cs typeface="Calibri"/>
                <a:sym typeface="Calibri"/>
              </a:defRPr>
            </a:lvl2pPr>
            <a:lvl3pPr marL="0" lvl="2" indent="0" algn="r" rtl="0">
              <a:spcBef>
                <a:spcPts val="0"/>
              </a:spcBef>
              <a:buNone/>
              <a:defRPr sz="900">
                <a:solidFill>
                  <a:srgbClr val="888888"/>
                </a:solidFill>
                <a:latin typeface="Calibri"/>
                <a:ea typeface="Calibri"/>
                <a:cs typeface="Calibri"/>
                <a:sym typeface="Calibri"/>
              </a:defRPr>
            </a:lvl3pPr>
            <a:lvl4pPr marL="0" lvl="3" indent="0" algn="r" rtl="0">
              <a:spcBef>
                <a:spcPts val="0"/>
              </a:spcBef>
              <a:buNone/>
              <a:defRPr sz="900">
                <a:solidFill>
                  <a:srgbClr val="888888"/>
                </a:solidFill>
                <a:latin typeface="Calibri"/>
                <a:ea typeface="Calibri"/>
                <a:cs typeface="Calibri"/>
                <a:sym typeface="Calibri"/>
              </a:defRPr>
            </a:lvl4pPr>
            <a:lvl5pPr marL="0" lvl="4" indent="0" algn="r" rtl="0">
              <a:spcBef>
                <a:spcPts val="0"/>
              </a:spcBef>
              <a:buNone/>
              <a:defRPr sz="900">
                <a:solidFill>
                  <a:srgbClr val="888888"/>
                </a:solidFill>
                <a:latin typeface="Calibri"/>
                <a:ea typeface="Calibri"/>
                <a:cs typeface="Calibri"/>
                <a:sym typeface="Calibri"/>
              </a:defRPr>
            </a:lvl5pPr>
            <a:lvl6pPr marL="0" lvl="5" indent="0" algn="r" rtl="0">
              <a:spcBef>
                <a:spcPts val="0"/>
              </a:spcBef>
              <a:buNone/>
              <a:defRPr sz="900">
                <a:solidFill>
                  <a:srgbClr val="888888"/>
                </a:solidFill>
                <a:latin typeface="Calibri"/>
                <a:ea typeface="Calibri"/>
                <a:cs typeface="Calibri"/>
                <a:sym typeface="Calibri"/>
              </a:defRPr>
            </a:lvl6pPr>
            <a:lvl7pPr marL="0" lvl="6" indent="0" algn="r" rtl="0">
              <a:spcBef>
                <a:spcPts val="0"/>
              </a:spcBef>
              <a:buNone/>
              <a:defRPr sz="900">
                <a:solidFill>
                  <a:srgbClr val="888888"/>
                </a:solidFill>
                <a:latin typeface="Calibri"/>
                <a:ea typeface="Calibri"/>
                <a:cs typeface="Calibri"/>
                <a:sym typeface="Calibri"/>
              </a:defRPr>
            </a:lvl7pPr>
            <a:lvl8pPr marL="0" lvl="7" indent="0" algn="r" rtl="0">
              <a:spcBef>
                <a:spcPts val="0"/>
              </a:spcBef>
              <a:buNone/>
              <a:defRPr sz="900">
                <a:solidFill>
                  <a:srgbClr val="888888"/>
                </a:solidFill>
                <a:latin typeface="Calibri"/>
                <a:ea typeface="Calibri"/>
                <a:cs typeface="Calibri"/>
                <a:sym typeface="Calibri"/>
              </a:defRPr>
            </a:lvl8pPr>
            <a:lvl9pPr marL="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p:cSld name="1_TITLE">
    <p:spTree>
      <p:nvGrpSpPr>
        <p:cNvPr id="1" name="Shape 171"/>
        <p:cNvGrpSpPr/>
        <p:nvPr/>
      </p:nvGrpSpPr>
      <p:grpSpPr>
        <a:xfrm>
          <a:off x="0" y="0"/>
          <a:ext cx="0" cy="0"/>
          <a:chOff x="0" y="0"/>
          <a:chExt cx="0" cy="0"/>
        </a:xfrm>
      </p:grpSpPr>
      <p:sp>
        <p:nvSpPr>
          <p:cNvPr id="172" name="Google Shape;172;p26"/>
          <p:cNvSpPr txBox="1">
            <a:spLocks noGrp="1"/>
          </p:cNvSpPr>
          <p:nvPr>
            <p:ph type="title"/>
          </p:nvPr>
        </p:nvSpPr>
        <p:spPr>
          <a:xfrm>
            <a:off x="1143000" y="841772"/>
            <a:ext cx="6858000" cy="1790700"/>
          </a:xfrm>
          <a:prstGeom prst="rect">
            <a:avLst/>
          </a:prstGeom>
          <a:noFill/>
          <a:ln>
            <a:noFill/>
          </a:ln>
        </p:spPr>
        <p:txBody>
          <a:bodyPr spcFirstLastPara="1" wrap="square" lIns="25700" tIns="25700" rIns="25700" bIns="25700" anchor="b" anchorCtr="0">
            <a:normAutofit/>
          </a:bodyPr>
          <a:lstStyle>
            <a:lvl1pPr lvl="0" algn="ctr" rtl="0">
              <a:lnSpc>
                <a:spcPct val="90000"/>
              </a:lnSpc>
              <a:spcBef>
                <a:spcPts val="0"/>
              </a:spcBef>
              <a:spcAft>
                <a:spcPts val="0"/>
              </a:spcAft>
              <a:buClr>
                <a:srgbClr val="000000"/>
              </a:buClr>
              <a:buSzPts val="4500"/>
              <a:buFont typeface="Calibri"/>
              <a:buNone/>
              <a:defRPr sz="4500">
                <a:latin typeface="Calibri"/>
                <a:ea typeface="Calibri"/>
                <a:cs typeface="Calibri"/>
                <a:sym typeface="Calibri"/>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73" name="Google Shape;173;p26"/>
          <p:cNvSpPr txBox="1">
            <a:spLocks noGrp="1"/>
          </p:cNvSpPr>
          <p:nvPr>
            <p:ph type="body" idx="1"/>
          </p:nvPr>
        </p:nvSpPr>
        <p:spPr>
          <a:xfrm>
            <a:off x="1143000" y="2701528"/>
            <a:ext cx="6858000" cy="1241700"/>
          </a:xfrm>
          <a:prstGeom prst="rect">
            <a:avLst/>
          </a:prstGeom>
          <a:noFill/>
          <a:ln>
            <a:noFill/>
          </a:ln>
        </p:spPr>
        <p:txBody>
          <a:bodyPr spcFirstLastPara="1" wrap="square" lIns="25700" tIns="25700" rIns="25700" bIns="25700" anchor="t" anchorCtr="0">
            <a:normAutofit/>
          </a:bodyPr>
          <a:lstStyle>
            <a:lvl1pPr marL="457200" lvl="0" indent="-228600" algn="ctr" rtl="0">
              <a:lnSpc>
                <a:spcPct val="90000"/>
              </a:lnSpc>
              <a:spcBef>
                <a:spcPts val="800"/>
              </a:spcBef>
              <a:spcAft>
                <a:spcPts val="0"/>
              </a:spcAft>
              <a:buClr>
                <a:srgbClr val="000000"/>
              </a:buClr>
              <a:buSzPts val="1800"/>
              <a:buFont typeface="Calibri"/>
              <a:buNone/>
              <a:defRPr>
                <a:solidFill>
                  <a:srgbClr val="000000"/>
                </a:solidFill>
                <a:latin typeface="Calibri"/>
                <a:ea typeface="Calibri"/>
                <a:cs typeface="Calibri"/>
                <a:sym typeface="Calibri"/>
              </a:defRPr>
            </a:lvl1pPr>
            <a:lvl2pPr marL="914400" lvl="1" indent="-228600" algn="ctr" rtl="0">
              <a:lnSpc>
                <a:spcPct val="90000"/>
              </a:lnSpc>
              <a:spcBef>
                <a:spcPts val="800"/>
              </a:spcBef>
              <a:spcAft>
                <a:spcPts val="0"/>
              </a:spcAft>
              <a:buClr>
                <a:srgbClr val="000000"/>
              </a:buClr>
              <a:buSzPts val="1800"/>
              <a:buFont typeface="Calibri"/>
              <a:buNone/>
              <a:defRPr>
                <a:solidFill>
                  <a:srgbClr val="000000"/>
                </a:solidFill>
                <a:latin typeface="Calibri"/>
                <a:ea typeface="Calibri"/>
                <a:cs typeface="Calibri"/>
                <a:sym typeface="Calibri"/>
              </a:defRPr>
            </a:lvl2pPr>
            <a:lvl3pPr marL="1371600" lvl="2" indent="-228600" algn="ctr" rtl="0">
              <a:lnSpc>
                <a:spcPct val="90000"/>
              </a:lnSpc>
              <a:spcBef>
                <a:spcPts val="800"/>
              </a:spcBef>
              <a:spcAft>
                <a:spcPts val="0"/>
              </a:spcAft>
              <a:buClr>
                <a:srgbClr val="000000"/>
              </a:buClr>
              <a:buSzPts val="1800"/>
              <a:buFont typeface="Calibri"/>
              <a:buNone/>
              <a:defRPr>
                <a:solidFill>
                  <a:srgbClr val="000000"/>
                </a:solidFill>
                <a:latin typeface="Calibri"/>
                <a:ea typeface="Calibri"/>
                <a:cs typeface="Calibri"/>
                <a:sym typeface="Calibri"/>
              </a:defRPr>
            </a:lvl3pPr>
            <a:lvl4pPr marL="1828800" lvl="3" indent="-228600" algn="ctr" rtl="0">
              <a:lnSpc>
                <a:spcPct val="90000"/>
              </a:lnSpc>
              <a:spcBef>
                <a:spcPts val="800"/>
              </a:spcBef>
              <a:spcAft>
                <a:spcPts val="0"/>
              </a:spcAft>
              <a:buClr>
                <a:srgbClr val="000000"/>
              </a:buClr>
              <a:buSzPts val="1800"/>
              <a:buFont typeface="Calibri"/>
              <a:buNone/>
              <a:defRPr>
                <a:solidFill>
                  <a:srgbClr val="000000"/>
                </a:solidFill>
                <a:latin typeface="Calibri"/>
                <a:ea typeface="Calibri"/>
                <a:cs typeface="Calibri"/>
                <a:sym typeface="Calibri"/>
              </a:defRPr>
            </a:lvl4pPr>
            <a:lvl5pPr marL="2286000" lvl="4" indent="-228600" algn="ctr" rtl="0">
              <a:lnSpc>
                <a:spcPct val="90000"/>
              </a:lnSpc>
              <a:spcBef>
                <a:spcPts val="800"/>
              </a:spcBef>
              <a:spcAft>
                <a:spcPts val="0"/>
              </a:spcAft>
              <a:buClr>
                <a:srgbClr val="000000"/>
              </a:buClr>
              <a:buSzPts val="1800"/>
              <a:buFont typeface="Calibri"/>
              <a:buNone/>
              <a:defRPr>
                <a:solidFill>
                  <a:srgbClr val="000000"/>
                </a:solidFill>
                <a:latin typeface="Calibri"/>
                <a:ea typeface="Calibri"/>
                <a:cs typeface="Calibri"/>
                <a:sym typeface="Calibri"/>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74" name="Google Shape;174;p26"/>
          <p:cNvSpPr txBox="1">
            <a:spLocks noGrp="1"/>
          </p:cNvSpPr>
          <p:nvPr>
            <p:ph type="sldNum" idx="12"/>
          </p:nvPr>
        </p:nvSpPr>
        <p:spPr>
          <a:xfrm>
            <a:off x="8326380" y="4809006"/>
            <a:ext cx="189000" cy="190500"/>
          </a:xfrm>
          <a:prstGeom prst="rect">
            <a:avLst/>
          </a:prstGeom>
          <a:noFill/>
          <a:ln>
            <a:noFill/>
          </a:ln>
        </p:spPr>
        <p:txBody>
          <a:bodyPr spcFirstLastPara="1" wrap="square" lIns="25700" tIns="25700" rIns="25700" bIns="25700" anchor="ctr" anchorCtr="0">
            <a:spAutoFit/>
          </a:bodyPr>
          <a:lstStyle>
            <a:lvl1pPr marL="0" lvl="0" indent="0" algn="r" rtl="0">
              <a:spcBef>
                <a:spcPts val="0"/>
              </a:spcBef>
              <a:buNone/>
              <a:defRPr sz="900">
                <a:solidFill>
                  <a:srgbClr val="888888"/>
                </a:solidFill>
                <a:latin typeface="Calibri"/>
                <a:ea typeface="Calibri"/>
                <a:cs typeface="Calibri"/>
                <a:sym typeface="Calibri"/>
              </a:defRPr>
            </a:lvl1pPr>
            <a:lvl2pPr marL="0" lvl="1" indent="0" algn="r" rtl="0">
              <a:spcBef>
                <a:spcPts val="0"/>
              </a:spcBef>
              <a:buNone/>
              <a:defRPr sz="900">
                <a:solidFill>
                  <a:srgbClr val="888888"/>
                </a:solidFill>
                <a:latin typeface="Calibri"/>
                <a:ea typeface="Calibri"/>
                <a:cs typeface="Calibri"/>
                <a:sym typeface="Calibri"/>
              </a:defRPr>
            </a:lvl2pPr>
            <a:lvl3pPr marL="0" lvl="2" indent="0" algn="r" rtl="0">
              <a:spcBef>
                <a:spcPts val="0"/>
              </a:spcBef>
              <a:buNone/>
              <a:defRPr sz="900">
                <a:solidFill>
                  <a:srgbClr val="888888"/>
                </a:solidFill>
                <a:latin typeface="Calibri"/>
                <a:ea typeface="Calibri"/>
                <a:cs typeface="Calibri"/>
                <a:sym typeface="Calibri"/>
              </a:defRPr>
            </a:lvl3pPr>
            <a:lvl4pPr marL="0" lvl="3" indent="0" algn="r" rtl="0">
              <a:spcBef>
                <a:spcPts val="0"/>
              </a:spcBef>
              <a:buNone/>
              <a:defRPr sz="900">
                <a:solidFill>
                  <a:srgbClr val="888888"/>
                </a:solidFill>
                <a:latin typeface="Calibri"/>
                <a:ea typeface="Calibri"/>
                <a:cs typeface="Calibri"/>
                <a:sym typeface="Calibri"/>
              </a:defRPr>
            </a:lvl4pPr>
            <a:lvl5pPr marL="0" lvl="4" indent="0" algn="r" rtl="0">
              <a:spcBef>
                <a:spcPts val="0"/>
              </a:spcBef>
              <a:buNone/>
              <a:defRPr sz="900">
                <a:solidFill>
                  <a:srgbClr val="888888"/>
                </a:solidFill>
                <a:latin typeface="Calibri"/>
                <a:ea typeface="Calibri"/>
                <a:cs typeface="Calibri"/>
                <a:sym typeface="Calibri"/>
              </a:defRPr>
            </a:lvl5pPr>
            <a:lvl6pPr marL="0" lvl="5" indent="0" algn="r" rtl="0">
              <a:spcBef>
                <a:spcPts val="0"/>
              </a:spcBef>
              <a:buNone/>
              <a:defRPr sz="900">
                <a:solidFill>
                  <a:srgbClr val="888888"/>
                </a:solidFill>
                <a:latin typeface="Calibri"/>
                <a:ea typeface="Calibri"/>
                <a:cs typeface="Calibri"/>
                <a:sym typeface="Calibri"/>
              </a:defRPr>
            </a:lvl6pPr>
            <a:lvl7pPr marL="0" lvl="6" indent="0" algn="r" rtl="0">
              <a:spcBef>
                <a:spcPts val="0"/>
              </a:spcBef>
              <a:buNone/>
              <a:defRPr sz="900">
                <a:solidFill>
                  <a:srgbClr val="888888"/>
                </a:solidFill>
                <a:latin typeface="Calibri"/>
                <a:ea typeface="Calibri"/>
                <a:cs typeface="Calibri"/>
                <a:sym typeface="Calibri"/>
              </a:defRPr>
            </a:lvl7pPr>
            <a:lvl8pPr marL="0" lvl="7" indent="0" algn="r" rtl="0">
              <a:spcBef>
                <a:spcPts val="0"/>
              </a:spcBef>
              <a:buNone/>
              <a:defRPr sz="900">
                <a:solidFill>
                  <a:srgbClr val="888888"/>
                </a:solidFill>
                <a:latin typeface="Calibri"/>
                <a:ea typeface="Calibri"/>
                <a:cs typeface="Calibri"/>
                <a:sym typeface="Calibri"/>
              </a:defRPr>
            </a:lvl8pPr>
            <a:lvl9pPr marL="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SECTION_HEADER">
  <p:cSld name="1_SECTION_HEADER">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623888" y="1282303"/>
            <a:ext cx="7886700" cy="2139600"/>
          </a:xfrm>
          <a:prstGeom prst="rect">
            <a:avLst/>
          </a:prstGeom>
          <a:noFill/>
          <a:ln>
            <a:noFill/>
          </a:ln>
        </p:spPr>
        <p:txBody>
          <a:bodyPr spcFirstLastPara="1" wrap="square" lIns="25700" tIns="25700" rIns="25700" bIns="25700" anchor="b" anchorCtr="0">
            <a:normAutofit/>
          </a:bodyPr>
          <a:lstStyle>
            <a:lvl1pPr lvl="0" algn="l" rtl="0">
              <a:lnSpc>
                <a:spcPct val="90000"/>
              </a:lnSpc>
              <a:spcBef>
                <a:spcPts val="0"/>
              </a:spcBef>
              <a:spcAft>
                <a:spcPts val="0"/>
              </a:spcAft>
              <a:buClr>
                <a:srgbClr val="000000"/>
              </a:buClr>
              <a:buSzPts val="4500"/>
              <a:buFont typeface="Calibri"/>
              <a:buNone/>
              <a:defRPr sz="4500">
                <a:latin typeface="Calibri"/>
                <a:ea typeface="Calibri"/>
                <a:cs typeface="Calibri"/>
                <a:sym typeface="Calibri"/>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77" name="Google Shape;177;p27"/>
          <p:cNvSpPr txBox="1">
            <a:spLocks noGrp="1"/>
          </p:cNvSpPr>
          <p:nvPr>
            <p:ph type="body" idx="1"/>
          </p:nvPr>
        </p:nvSpPr>
        <p:spPr>
          <a:xfrm>
            <a:off x="623888" y="3442097"/>
            <a:ext cx="7886700" cy="1125000"/>
          </a:xfrm>
          <a:prstGeom prst="rect">
            <a:avLst/>
          </a:prstGeom>
          <a:noFill/>
          <a:ln>
            <a:noFill/>
          </a:ln>
        </p:spPr>
        <p:txBody>
          <a:bodyPr spcFirstLastPara="1" wrap="square" lIns="25700" tIns="25700" rIns="25700" bIns="25700" anchor="t" anchorCtr="0">
            <a:normAutofit/>
          </a:bodyPr>
          <a:lstStyle>
            <a:lvl1pPr marL="457200" lvl="0" indent="-228600" algn="l" rtl="0">
              <a:lnSpc>
                <a:spcPct val="90000"/>
              </a:lnSpc>
              <a:spcBef>
                <a:spcPts val="800"/>
              </a:spcBef>
              <a:spcAft>
                <a:spcPts val="0"/>
              </a:spcAft>
              <a:buClr>
                <a:srgbClr val="888888"/>
              </a:buClr>
              <a:buSzPts val="1800"/>
              <a:buFont typeface="Calibri"/>
              <a:buNone/>
              <a:defRPr>
                <a:solidFill>
                  <a:srgbClr val="888888"/>
                </a:solidFill>
                <a:latin typeface="Calibri"/>
                <a:ea typeface="Calibri"/>
                <a:cs typeface="Calibri"/>
                <a:sym typeface="Calibri"/>
              </a:defRPr>
            </a:lvl1pPr>
            <a:lvl2pPr marL="914400" lvl="1" indent="-228600" algn="l" rtl="0">
              <a:lnSpc>
                <a:spcPct val="90000"/>
              </a:lnSpc>
              <a:spcBef>
                <a:spcPts val="800"/>
              </a:spcBef>
              <a:spcAft>
                <a:spcPts val="0"/>
              </a:spcAft>
              <a:buClr>
                <a:srgbClr val="888888"/>
              </a:buClr>
              <a:buSzPts val="1800"/>
              <a:buFont typeface="Calibri"/>
              <a:buNone/>
              <a:defRPr>
                <a:solidFill>
                  <a:srgbClr val="888888"/>
                </a:solidFill>
                <a:latin typeface="Calibri"/>
                <a:ea typeface="Calibri"/>
                <a:cs typeface="Calibri"/>
                <a:sym typeface="Calibri"/>
              </a:defRPr>
            </a:lvl2pPr>
            <a:lvl3pPr marL="1371600" lvl="2" indent="-228600" algn="l" rtl="0">
              <a:lnSpc>
                <a:spcPct val="90000"/>
              </a:lnSpc>
              <a:spcBef>
                <a:spcPts val="800"/>
              </a:spcBef>
              <a:spcAft>
                <a:spcPts val="0"/>
              </a:spcAft>
              <a:buClr>
                <a:srgbClr val="888888"/>
              </a:buClr>
              <a:buSzPts val="1800"/>
              <a:buFont typeface="Calibri"/>
              <a:buNone/>
              <a:defRPr>
                <a:solidFill>
                  <a:srgbClr val="888888"/>
                </a:solidFill>
                <a:latin typeface="Calibri"/>
                <a:ea typeface="Calibri"/>
                <a:cs typeface="Calibri"/>
                <a:sym typeface="Calibri"/>
              </a:defRPr>
            </a:lvl3pPr>
            <a:lvl4pPr marL="1828800" lvl="3" indent="-228600" algn="l" rtl="0">
              <a:lnSpc>
                <a:spcPct val="90000"/>
              </a:lnSpc>
              <a:spcBef>
                <a:spcPts val="800"/>
              </a:spcBef>
              <a:spcAft>
                <a:spcPts val="0"/>
              </a:spcAft>
              <a:buClr>
                <a:srgbClr val="888888"/>
              </a:buClr>
              <a:buSzPts val="1800"/>
              <a:buFont typeface="Calibri"/>
              <a:buNone/>
              <a:defRPr>
                <a:solidFill>
                  <a:srgbClr val="888888"/>
                </a:solidFill>
                <a:latin typeface="Calibri"/>
                <a:ea typeface="Calibri"/>
                <a:cs typeface="Calibri"/>
                <a:sym typeface="Calibri"/>
              </a:defRPr>
            </a:lvl4pPr>
            <a:lvl5pPr marL="2286000" lvl="4" indent="-228600" algn="l" rtl="0">
              <a:lnSpc>
                <a:spcPct val="90000"/>
              </a:lnSpc>
              <a:spcBef>
                <a:spcPts val="800"/>
              </a:spcBef>
              <a:spcAft>
                <a:spcPts val="0"/>
              </a:spcAft>
              <a:buClr>
                <a:srgbClr val="888888"/>
              </a:buClr>
              <a:buSzPts val="1800"/>
              <a:buFont typeface="Calibri"/>
              <a:buNone/>
              <a:defRPr>
                <a:solidFill>
                  <a:srgbClr val="888888"/>
                </a:solidFill>
                <a:latin typeface="Calibri"/>
                <a:ea typeface="Calibri"/>
                <a:cs typeface="Calibri"/>
                <a:sym typeface="Calibri"/>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78" name="Google Shape;178;p27"/>
          <p:cNvSpPr txBox="1">
            <a:spLocks noGrp="1"/>
          </p:cNvSpPr>
          <p:nvPr>
            <p:ph type="sldNum" idx="12"/>
          </p:nvPr>
        </p:nvSpPr>
        <p:spPr>
          <a:xfrm>
            <a:off x="8326380" y="4809006"/>
            <a:ext cx="189000" cy="190500"/>
          </a:xfrm>
          <a:prstGeom prst="rect">
            <a:avLst/>
          </a:prstGeom>
          <a:noFill/>
          <a:ln>
            <a:noFill/>
          </a:ln>
        </p:spPr>
        <p:txBody>
          <a:bodyPr spcFirstLastPara="1" wrap="square" lIns="25700" tIns="25700" rIns="25700" bIns="25700" anchor="ctr" anchorCtr="0">
            <a:spAutoFit/>
          </a:bodyPr>
          <a:lstStyle>
            <a:lvl1pPr marL="0" lvl="0" indent="0" algn="r" rtl="0">
              <a:spcBef>
                <a:spcPts val="0"/>
              </a:spcBef>
              <a:buNone/>
              <a:defRPr sz="900">
                <a:solidFill>
                  <a:srgbClr val="888888"/>
                </a:solidFill>
                <a:latin typeface="Calibri"/>
                <a:ea typeface="Calibri"/>
                <a:cs typeface="Calibri"/>
                <a:sym typeface="Calibri"/>
              </a:defRPr>
            </a:lvl1pPr>
            <a:lvl2pPr marL="0" lvl="1" indent="0" algn="r" rtl="0">
              <a:spcBef>
                <a:spcPts val="0"/>
              </a:spcBef>
              <a:buNone/>
              <a:defRPr sz="900">
                <a:solidFill>
                  <a:srgbClr val="888888"/>
                </a:solidFill>
                <a:latin typeface="Calibri"/>
                <a:ea typeface="Calibri"/>
                <a:cs typeface="Calibri"/>
                <a:sym typeface="Calibri"/>
              </a:defRPr>
            </a:lvl2pPr>
            <a:lvl3pPr marL="0" lvl="2" indent="0" algn="r" rtl="0">
              <a:spcBef>
                <a:spcPts val="0"/>
              </a:spcBef>
              <a:buNone/>
              <a:defRPr sz="900">
                <a:solidFill>
                  <a:srgbClr val="888888"/>
                </a:solidFill>
                <a:latin typeface="Calibri"/>
                <a:ea typeface="Calibri"/>
                <a:cs typeface="Calibri"/>
                <a:sym typeface="Calibri"/>
              </a:defRPr>
            </a:lvl3pPr>
            <a:lvl4pPr marL="0" lvl="3" indent="0" algn="r" rtl="0">
              <a:spcBef>
                <a:spcPts val="0"/>
              </a:spcBef>
              <a:buNone/>
              <a:defRPr sz="900">
                <a:solidFill>
                  <a:srgbClr val="888888"/>
                </a:solidFill>
                <a:latin typeface="Calibri"/>
                <a:ea typeface="Calibri"/>
                <a:cs typeface="Calibri"/>
                <a:sym typeface="Calibri"/>
              </a:defRPr>
            </a:lvl4pPr>
            <a:lvl5pPr marL="0" lvl="4" indent="0" algn="r" rtl="0">
              <a:spcBef>
                <a:spcPts val="0"/>
              </a:spcBef>
              <a:buNone/>
              <a:defRPr sz="900">
                <a:solidFill>
                  <a:srgbClr val="888888"/>
                </a:solidFill>
                <a:latin typeface="Calibri"/>
                <a:ea typeface="Calibri"/>
                <a:cs typeface="Calibri"/>
                <a:sym typeface="Calibri"/>
              </a:defRPr>
            </a:lvl5pPr>
            <a:lvl6pPr marL="0" lvl="5" indent="0" algn="r" rtl="0">
              <a:spcBef>
                <a:spcPts val="0"/>
              </a:spcBef>
              <a:buNone/>
              <a:defRPr sz="900">
                <a:solidFill>
                  <a:srgbClr val="888888"/>
                </a:solidFill>
                <a:latin typeface="Calibri"/>
                <a:ea typeface="Calibri"/>
                <a:cs typeface="Calibri"/>
                <a:sym typeface="Calibri"/>
              </a:defRPr>
            </a:lvl6pPr>
            <a:lvl7pPr marL="0" lvl="6" indent="0" algn="r" rtl="0">
              <a:spcBef>
                <a:spcPts val="0"/>
              </a:spcBef>
              <a:buNone/>
              <a:defRPr sz="900">
                <a:solidFill>
                  <a:srgbClr val="888888"/>
                </a:solidFill>
                <a:latin typeface="Calibri"/>
                <a:ea typeface="Calibri"/>
                <a:cs typeface="Calibri"/>
                <a:sym typeface="Calibri"/>
              </a:defRPr>
            </a:lvl7pPr>
            <a:lvl8pPr marL="0" lvl="7" indent="0" algn="r" rtl="0">
              <a:spcBef>
                <a:spcPts val="0"/>
              </a:spcBef>
              <a:buNone/>
              <a:defRPr sz="900">
                <a:solidFill>
                  <a:srgbClr val="888888"/>
                </a:solidFill>
                <a:latin typeface="Calibri"/>
                <a:ea typeface="Calibri"/>
                <a:cs typeface="Calibri"/>
                <a:sym typeface="Calibri"/>
              </a:defRPr>
            </a:lvl8pPr>
            <a:lvl9pPr marL="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628650" y="273844"/>
            <a:ext cx="7886700" cy="994200"/>
          </a:xfrm>
          <a:prstGeom prst="rect">
            <a:avLst/>
          </a:prstGeom>
          <a:noFill/>
          <a:ln>
            <a:noFill/>
          </a:ln>
        </p:spPr>
        <p:txBody>
          <a:bodyPr spcFirstLastPara="1" wrap="square" lIns="25700" tIns="25700" rIns="25700" bIns="25700" anchor="ctr" anchorCtr="0">
            <a:normAutofit/>
          </a:bodyPr>
          <a:lstStyle>
            <a:lvl1pPr lvl="0" algn="l" rtl="0">
              <a:lnSpc>
                <a:spcPct val="90000"/>
              </a:lnSpc>
              <a:spcBef>
                <a:spcPts val="0"/>
              </a:spcBef>
              <a:spcAft>
                <a:spcPts val="0"/>
              </a:spcAft>
              <a:buClr>
                <a:srgbClr val="000000"/>
              </a:buClr>
              <a:buSzPts val="3300"/>
              <a:buFont typeface="Calibri"/>
              <a:buNone/>
              <a:defRPr sz="3300">
                <a:latin typeface="Calibri"/>
                <a:ea typeface="Calibri"/>
                <a:cs typeface="Calibri"/>
                <a:sym typeface="Calibri"/>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81" name="Google Shape;181;p28"/>
          <p:cNvSpPr txBox="1">
            <a:spLocks noGrp="1"/>
          </p:cNvSpPr>
          <p:nvPr>
            <p:ph type="body" idx="1"/>
          </p:nvPr>
        </p:nvSpPr>
        <p:spPr>
          <a:xfrm>
            <a:off x="628650" y="1369219"/>
            <a:ext cx="3886200" cy="3263400"/>
          </a:xfrm>
          <a:prstGeom prst="rect">
            <a:avLst/>
          </a:prstGeom>
          <a:noFill/>
          <a:ln>
            <a:noFill/>
          </a:ln>
        </p:spPr>
        <p:txBody>
          <a:bodyPr spcFirstLastPara="1" wrap="square" lIns="25700" tIns="25700" rIns="25700" bIns="25700" anchor="t" anchorCtr="0">
            <a:normAutofit/>
          </a:bodyPr>
          <a:lstStyle>
            <a:lvl1pPr marL="457200" lvl="0"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1pPr>
            <a:lvl2pPr marL="914400" lvl="1"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2pPr>
            <a:lvl3pPr marL="1371600" lvl="2"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3pPr>
            <a:lvl4pPr marL="1828800" lvl="3"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4pPr>
            <a:lvl5pPr marL="2286000" lvl="4"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82" name="Google Shape;182;p28"/>
          <p:cNvSpPr txBox="1">
            <a:spLocks noGrp="1"/>
          </p:cNvSpPr>
          <p:nvPr>
            <p:ph type="body" idx="2"/>
          </p:nvPr>
        </p:nvSpPr>
        <p:spPr>
          <a:xfrm>
            <a:off x="4629150" y="1369219"/>
            <a:ext cx="3886200" cy="3263400"/>
          </a:xfrm>
          <a:prstGeom prst="rect">
            <a:avLst/>
          </a:prstGeom>
          <a:noFill/>
          <a:ln>
            <a:noFill/>
          </a:ln>
        </p:spPr>
        <p:txBody>
          <a:bodyPr spcFirstLastPara="1" wrap="square" lIns="25700" tIns="25700" rIns="25700" bIns="25700" anchor="t" anchorCtr="0">
            <a:normAutofit/>
          </a:bodyPr>
          <a:lstStyle>
            <a:lvl1pPr marL="457200" lvl="0" indent="-330200" algn="l" rtl="0">
              <a:lnSpc>
                <a:spcPct val="90000"/>
              </a:lnSpc>
              <a:spcBef>
                <a:spcPts val="800"/>
              </a:spcBef>
              <a:spcAft>
                <a:spcPts val="0"/>
              </a:spcAft>
              <a:buClr>
                <a:srgbClr val="000000"/>
              </a:buClr>
              <a:buSzPts val="1600"/>
              <a:buChar char="•"/>
              <a:defRPr sz="1600">
                <a:solidFill>
                  <a:srgbClr val="000000"/>
                </a:solidFill>
                <a:latin typeface="Calibri"/>
                <a:ea typeface="Calibri"/>
                <a:cs typeface="Calibri"/>
                <a:sym typeface="Calibri"/>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83" name="Google Shape;183;p28"/>
          <p:cNvSpPr txBox="1">
            <a:spLocks noGrp="1"/>
          </p:cNvSpPr>
          <p:nvPr>
            <p:ph type="sldNum" idx="12"/>
          </p:nvPr>
        </p:nvSpPr>
        <p:spPr>
          <a:xfrm>
            <a:off x="8326380" y="4809006"/>
            <a:ext cx="189000" cy="190500"/>
          </a:xfrm>
          <a:prstGeom prst="rect">
            <a:avLst/>
          </a:prstGeom>
          <a:noFill/>
          <a:ln>
            <a:noFill/>
          </a:ln>
        </p:spPr>
        <p:txBody>
          <a:bodyPr spcFirstLastPara="1" wrap="square" lIns="25700" tIns="25700" rIns="25700" bIns="25700" anchor="ctr" anchorCtr="0">
            <a:spAutoFit/>
          </a:bodyPr>
          <a:lstStyle>
            <a:lvl1pPr marL="0" lvl="0" indent="0" algn="r" rtl="0">
              <a:spcBef>
                <a:spcPts val="0"/>
              </a:spcBef>
              <a:buNone/>
              <a:defRPr sz="900">
                <a:solidFill>
                  <a:srgbClr val="888888"/>
                </a:solidFill>
                <a:latin typeface="Calibri"/>
                <a:ea typeface="Calibri"/>
                <a:cs typeface="Calibri"/>
                <a:sym typeface="Calibri"/>
              </a:defRPr>
            </a:lvl1pPr>
            <a:lvl2pPr marL="0" lvl="1" indent="0" algn="r" rtl="0">
              <a:spcBef>
                <a:spcPts val="0"/>
              </a:spcBef>
              <a:buNone/>
              <a:defRPr sz="900">
                <a:solidFill>
                  <a:srgbClr val="888888"/>
                </a:solidFill>
                <a:latin typeface="Calibri"/>
                <a:ea typeface="Calibri"/>
                <a:cs typeface="Calibri"/>
                <a:sym typeface="Calibri"/>
              </a:defRPr>
            </a:lvl2pPr>
            <a:lvl3pPr marL="0" lvl="2" indent="0" algn="r" rtl="0">
              <a:spcBef>
                <a:spcPts val="0"/>
              </a:spcBef>
              <a:buNone/>
              <a:defRPr sz="900">
                <a:solidFill>
                  <a:srgbClr val="888888"/>
                </a:solidFill>
                <a:latin typeface="Calibri"/>
                <a:ea typeface="Calibri"/>
                <a:cs typeface="Calibri"/>
                <a:sym typeface="Calibri"/>
              </a:defRPr>
            </a:lvl3pPr>
            <a:lvl4pPr marL="0" lvl="3" indent="0" algn="r" rtl="0">
              <a:spcBef>
                <a:spcPts val="0"/>
              </a:spcBef>
              <a:buNone/>
              <a:defRPr sz="900">
                <a:solidFill>
                  <a:srgbClr val="888888"/>
                </a:solidFill>
                <a:latin typeface="Calibri"/>
                <a:ea typeface="Calibri"/>
                <a:cs typeface="Calibri"/>
                <a:sym typeface="Calibri"/>
              </a:defRPr>
            </a:lvl4pPr>
            <a:lvl5pPr marL="0" lvl="4" indent="0" algn="r" rtl="0">
              <a:spcBef>
                <a:spcPts val="0"/>
              </a:spcBef>
              <a:buNone/>
              <a:defRPr sz="900">
                <a:solidFill>
                  <a:srgbClr val="888888"/>
                </a:solidFill>
                <a:latin typeface="Calibri"/>
                <a:ea typeface="Calibri"/>
                <a:cs typeface="Calibri"/>
                <a:sym typeface="Calibri"/>
              </a:defRPr>
            </a:lvl5pPr>
            <a:lvl6pPr marL="0" lvl="5" indent="0" algn="r" rtl="0">
              <a:spcBef>
                <a:spcPts val="0"/>
              </a:spcBef>
              <a:buNone/>
              <a:defRPr sz="900">
                <a:solidFill>
                  <a:srgbClr val="888888"/>
                </a:solidFill>
                <a:latin typeface="Calibri"/>
                <a:ea typeface="Calibri"/>
                <a:cs typeface="Calibri"/>
                <a:sym typeface="Calibri"/>
              </a:defRPr>
            </a:lvl6pPr>
            <a:lvl7pPr marL="0" lvl="6" indent="0" algn="r" rtl="0">
              <a:spcBef>
                <a:spcPts val="0"/>
              </a:spcBef>
              <a:buNone/>
              <a:defRPr sz="900">
                <a:solidFill>
                  <a:srgbClr val="888888"/>
                </a:solidFill>
                <a:latin typeface="Calibri"/>
                <a:ea typeface="Calibri"/>
                <a:cs typeface="Calibri"/>
                <a:sym typeface="Calibri"/>
              </a:defRPr>
            </a:lvl7pPr>
            <a:lvl8pPr marL="0" lvl="7" indent="0" algn="r" rtl="0">
              <a:spcBef>
                <a:spcPts val="0"/>
              </a:spcBef>
              <a:buNone/>
              <a:defRPr sz="900">
                <a:solidFill>
                  <a:srgbClr val="888888"/>
                </a:solidFill>
                <a:latin typeface="Calibri"/>
                <a:ea typeface="Calibri"/>
                <a:cs typeface="Calibri"/>
                <a:sym typeface="Calibri"/>
              </a:defRPr>
            </a:lvl8pPr>
            <a:lvl9pPr marL="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184"/>
        <p:cNvGrpSpPr/>
        <p:nvPr/>
      </p:nvGrpSpPr>
      <p:grpSpPr>
        <a:xfrm>
          <a:off x="0" y="0"/>
          <a:ext cx="0" cy="0"/>
          <a:chOff x="0" y="0"/>
          <a:chExt cx="0" cy="0"/>
        </a:xfrm>
      </p:grpSpPr>
      <p:sp>
        <p:nvSpPr>
          <p:cNvPr id="185" name="Google Shape;185;p29"/>
          <p:cNvSpPr txBox="1">
            <a:spLocks noGrp="1"/>
          </p:cNvSpPr>
          <p:nvPr>
            <p:ph type="title"/>
          </p:nvPr>
        </p:nvSpPr>
        <p:spPr>
          <a:xfrm>
            <a:off x="629842" y="273844"/>
            <a:ext cx="7886700" cy="994200"/>
          </a:xfrm>
          <a:prstGeom prst="rect">
            <a:avLst/>
          </a:prstGeom>
          <a:noFill/>
          <a:ln>
            <a:noFill/>
          </a:ln>
        </p:spPr>
        <p:txBody>
          <a:bodyPr spcFirstLastPara="1" wrap="square" lIns="25700" tIns="25700" rIns="25700" bIns="25700" anchor="ctr" anchorCtr="0">
            <a:normAutofit/>
          </a:bodyPr>
          <a:lstStyle>
            <a:lvl1pPr lvl="0" algn="l" rtl="0">
              <a:lnSpc>
                <a:spcPct val="90000"/>
              </a:lnSpc>
              <a:spcBef>
                <a:spcPts val="0"/>
              </a:spcBef>
              <a:spcAft>
                <a:spcPts val="0"/>
              </a:spcAft>
              <a:buClr>
                <a:srgbClr val="000000"/>
              </a:buClr>
              <a:buSzPts val="3300"/>
              <a:buFont typeface="Calibri"/>
              <a:buNone/>
              <a:defRPr sz="3300">
                <a:latin typeface="Calibri"/>
                <a:ea typeface="Calibri"/>
                <a:cs typeface="Calibri"/>
                <a:sym typeface="Calibri"/>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86" name="Google Shape;186;p29"/>
          <p:cNvSpPr txBox="1">
            <a:spLocks noGrp="1"/>
          </p:cNvSpPr>
          <p:nvPr>
            <p:ph type="body" idx="1"/>
          </p:nvPr>
        </p:nvSpPr>
        <p:spPr>
          <a:xfrm>
            <a:off x="629841" y="1260871"/>
            <a:ext cx="3868200" cy="618000"/>
          </a:xfrm>
          <a:prstGeom prst="rect">
            <a:avLst/>
          </a:prstGeom>
          <a:noFill/>
          <a:ln>
            <a:noFill/>
          </a:ln>
        </p:spPr>
        <p:txBody>
          <a:bodyPr spcFirstLastPara="1" wrap="square" lIns="25700" tIns="25700" rIns="25700" bIns="25700" anchor="b" anchorCtr="0">
            <a:normAutofit/>
          </a:bodyPr>
          <a:lstStyle>
            <a:lvl1pPr marL="457200" lvl="0" indent="-228600" algn="l" rtl="0">
              <a:lnSpc>
                <a:spcPct val="90000"/>
              </a:lnSpc>
              <a:spcBef>
                <a:spcPts val="800"/>
              </a:spcBef>
              <a:spcAft>
                <a:spcPts val="0"/>
              </a:spcAft>
              <a:buClr>
                <a:srgbClr val="000000"/>
              </a:buClr>
              <a:buSzPts val="1800"/>
              <a:buFont typeface="Calibri"/>
              <a:buNone/>
              <a:defRPr b="1">
                <a:solidFill>
                  <a:srgbClr val="000000"/>
                </a:solidFill>
                <a:latin typeface="Calibri"/>
                <a:ea typeface="Calibri"/>
                <a:cs typeface="Calibri"/>
                <a:sym typeface="Calibri"/>
              </a:defRPr>
            </a:lvl1pPr>
            <a:lvl2pPr marL="914400" lvl="1" indent="-228600" algn="l" rtl="0">
              <a:lnSpc>
                <a:spcPct val="90000"/>
              </a:lnSpc>
              <a:spcBef>
                <a:spcPts val="800"/>
              </a:spcBef>
              <a:spcAft>
                <a:spcPts val="0"/>
              </a:spcAft>
              <a:buClr>
                <a:srgbClr val="000000"/>
              </a:buClr>
              <a:buSzPts val="1800"/>
              <a:buFont typeface="Calibri"/>
              <a:buNone/>
              <a:defRPr b="1">
                <a:solidFill>
                  <a:srgbClr val="000000"/>
                </a:solidFill>
                <a:latin typeface="Calibri"/>
                <a:ea typeface="Calibri"/>
                <a:cs typeface="Calibri"/>
                <a:sym typeface="Calibri"/>
              </a:defRPr>
            </a:lvl2pPr>
            <a:lvl3pPr marL="1371600" lvl="2" indent="-228600" algn="l" rtl="0">
              <a:lnSpc>
                <a:spcPct val="90000"/>
              </a:lnSpc>
              <a:spcBef>
                <a:spcPts val="800"/>
              </a:spcBef>
              <a:spcAft>
                <a:spcPts val="0"/>
              </a:spcAft>
              <a:buClr>
                <a:srgbClr val="000000"/>
              </a:buClr>
              <a:buSzPts val="1800"/>
              <a:buFont typeface="Calibri"/>
              <a:buNone/>
              <a:defRPr b="1">
                <a:solidFill>
                  <a:srgbClr val="000000"/>
                </a:solidFill>
                <a:latin typeface="Calibri"/>
                <a:ea typeface="Calibri"/>
                <a:cs typeface="Calibri"/>
                <a:sym typeface="Calibri"/>
              </a:defRPr>
            </a:lvl3pPr>
            <a:lvl4pPr marL="1828800" lvl="3" indent="-228600" algn="l" rtl="0">
              <a:lnSpc>
                <a:spcPct val="90000"/>
              </a:lnSpc>
              <a:spcBef>
                <a:spcPts val="800"/>
              </a:spcBef>
              <a:spcAft>
                <a:spcPts val="0"/>
              </a:spcAft>
              <a:buClr>
                <a:srgbClr val="000000"/>
              </a:buClr>
              <a:buSzPts val="1800"/>
              <a:buFont typeface="Calibri"/>
              <a:buNone/>
              <a:defRPr b="1">
                <a:solidFill>
                  <a:srgbClr val="000000"/>
                </a:solidFill>
                <a:latin typeface="Calibri"/>
                <a:ea typeface="Calibri"/>
                <a:cs typeface="Calibri"/>
                <a:sym typeface="Calibri"/>
              </a:defRPr>
            </a:lvl4pPr>
            <a:lvl5pPr marL="2286000" lvl="4" indent="-228600" algn="l" rtl="0">
              <a:lnSpc>
                <a:spcPct val="90000"/>
              </a:lnSpc>
              <a:spcBef>
                <a:spcPts val="800"/>
              </a:spcBef>
              <a:spcAft>
                <a:spcPts val="0"/>
              </a:spcAft>
              <a:buClr>
                <a:srgbClr val="000000"/>
              </a:buClr>
              <a:buSzPts val="1800"/>
              <a:buFont typeface="Calibri"/>
              <a:buNone/>
              <a:defRPr b="1">
                <a:solidFill>
                  <a:srgbClr val="000000"/>
                </a:solidFill>
                <a:latin typeface="Calibri"/>
                <a:ea typeface="Calibri"/>
                <a:cs typeface="Calibri"/>
                <a:sym typeface="Calibri"/>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87" name="Google Shape;187;p29"/>
          <p:cNvSpPr txBox="1">
            <a:spLocks noGrp="1"/>
          </p:cNvSpPr>
          <p:nvPr>
            <p:ph type="body" idx="2"/>
          </p:nvPr>
        </p:nvSpPr>
        <p:spPr>
          <a:xfrm>
            <a:off x="629841" y="1878805"/>
            <a:ext cx="3868200" cy="2763300"/>
          </a:xfrm>
          <a:prstGeom prst="rect">
            <a:avLst/>
          </a:prstGeom>
          <a:noFill/>
          <a:ln>
            <a:noFill/>
          </a:ln>
        </p:spPr>
        <p:txBody>
          <a:bodyPr spcFirstLastPara="1" wrap="square" lIns="25700" tIns="25700" rIns="25700" bIns="25700" anchor="t" anchorCtr="0">
            <a:normAutofit/>
          </a:bodyPr>
          <a:lstStyle>
            <a:lvl1pPr marL="457200" lvl="0" indent="-330200" algn="l" rtl="0">
              <a:lnSpc>
                <a:spcPct val="90000"/>
              </a:lnSpc>
              <a:spcBef>
                <a:spcPts val="800"/>
              </a:spcBef>
              <a:spcAft>
                <a:spcPts val="0"/>
              </a:spcAft>
              <a:buClr>
                <a:srgbClr val="000000"/>
              </a:buClr>
              <a:buSzPts val="1600"/>
              <a:buChar char="•"/>
              <a:defRPr sz="1600">
                <a:solidFill>
                  <a:srgbClr val="000000"/>
                </a:solidFill>
                <a:latin typeface="Calibri"/>
                <a:ea typeface="Calibri"/>
                <a:cs typeface="Calibri"/>
                <a:sym typeface="Calibri"/>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88" name="Google Shape;188;p29"/>
          <p:cNvSpPr txBox="1">
            <a:spLocks noGrp="1"/>
          </p:cNvSpPr>
          <p:nvPr>
            <p:ph type="body" idx="3"/>
          </p:nvPr>
        </p:nvSpPr>
        <p:spPr>
          <a:xfrm>
            <a:off x="4629150" y="1260871"/>
            <a:ext cx="3887400" cy="618000"/>
          </a:xfrm>
          <a:prstGeom prst="rect">
            <a:avLst/>
          </a:prstGeom>
          <a:noFill/>
          <a:ln>
            <a:noFill/>
          </a:ln>
        </p:spPr>
        <p:txBody>
          <a:bodyPr spcFirstLastPara="1" wrap="square" lIns="25700" tIns="25700" rIns="25700" bIns="25700" anchor="b" anchorCtr="0">
            <a:normAutofit/>
          </a:bodyPr>
          <a:lstStyle>
            <a:lvl1pPr marL="457200" lvl="0" indent="-228600" algn="l" rtl="0">
              <a:lnSpc>
                <a:spcPct val="90000"/>
              </a:lnSpc>
              <a:spcBef>
                <a:spcPts val="800"/>
              </a:spcBef>
              <a:spcAft>
                <a:spcPts val="0"/>
              </a:spcAft>
              <a:buClr>
                <a:srgbClr val="000000"/>
              </a:buClr>
              <a:buSzPts val="1800"/>
              <a:buFont typeface="Calibri"/>
              <a:buNone/>
              <a:defRPr b="1">
                <a:solidFill>
                  <a:srgbClr val="000000"/>
                </a:solidFill>
                <a:latin typeface="Calibri"/>
                <a:ea typeface="Calibri"/>
                <a:cs typeface="Calibri"/>
                <a:sym typeface="Calibri"/>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89" name="Google Shape;189;p29"/>
          <p:cNvSpPr txBox="1">
            <a:spLocks noGrp="1"/>
          </p:cNvSpPr>
          <p:nvPr>
            <p:ph type="body" idx="4"/>
          </p:nvPr>
        </p:nvSpPr>
        <p:spPr>
          <a:xfrm>
            <a:off x="4629150" y="1878805"/>
            <a:ext cx="3887400" cy="2763300"/>
          </a:xfrm>
          <a:prstGeom prst="rect">
            <a:avLst/>
          </a:prstGeom>
          <a:noFill/>
          <a:ln>
            <a:noFill/>
          </a:ln>
        </p:spPr>
        <p:txBody>
          <a:bodyPr spcFirstLastPara="1" wrap="square" lIns="25700" tIns="25700" rIns="25700" bIns="25700" anchor="t" anchorCtr="0">
            <a:normAutofit/>
          </a:bodyPr>
          <a:lstStyle>
            <a:lvl1pPr marL="457200" lvl="0" indent="-330200" algn="l" rtl="0">
              <a:lnSpc>
                <a:spcPct val="90000"/>
              </a:lnSpc>
              <a:spcBef>
                <a:spcPts val="800"/>
              </a:spcBef>
              <a:spcAft>
                <a:spcPts val="0"/>
              </a:spcAft>
              <a:buClr>
                <a:srgbClr val="000000"/>
              </a:buClr>
              <a:buSzPts val="1600"/>
              <a:buChar char="•"/>
              <a:defRPr sz="1600">
                <a:solidFill>
                  <a:srgbClr val="000000"/>
                </a:solidFill>
                <a:latin typeface="Calibri"/>
                <a:ea typeface="Calibri"/>
                <a:cs typeface="Calibri"/>
                <a:sym typeface="Calibri"/>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90" name="Google Shape;190;p29"/>
          <p:cNvSpPr txBox="1">
            <a:spLocks noGrp="1"/>
          </p:cNvSpPr>
          <p:nvPr>
            <p:ph type="sldNum" idx="12"/>
          </p:nvPr>
        </p:nvSpPr>
        <p:spPr>
          <a:xfrm>
            <a:off x="8326380" y="4809006"/>
            <a:ext cx="189000" cy="190500"/>
          </a:xfrm>
          <a:prstGeom prst="rect">
            <a:avLst/>
          </a:prstGeom>
          <a:noFill/>
          <a:ln>
            <a:noFill/>
          </a:ln>
        </p:spPr>
        <p:txBody>
          <a:bodyPr spcFirstLastPara="1" wrap="square" lIns="25700" tIns="25700" rIns="25700" bIns="25700" anchor="ctr" anchorCtr="0">
            <a:spAutoFit/>
          </a:bodyPr>
          <a:lstStyle>
            <a:lvl1pPr marL="0" lvl="0" indent="0" algn="r" rtl="0">
              <a:spcBef>
                <a:spcPts val="0"/>
              </a:spcBef>
              <a:buNone/>
              <a:defRPr sz="900">
                <a:solidFill>
                  <a:srgbClr val="888888"/>
                </a:solidFill>
                <a:latin typeface="Calibri"/>
                <a:ea typeface="Calibri"/>
                <a:cs typeface="Calibri"/>
                <a:sym typeface="Calibri"/>
              </a:defRPr>
            </a:lvl1pPr>
            <a:lvl2pPr marL="0" lvl="1" indent="0" algn="r" rtl="0">
              <a:spcBef>
                <a:spcPts val="0"/>
              </a:spcBef>
              <a:buNone/>
              <a:defRPr sz="900">
                <a:solidFill>
                  <a:srgbClr val="888888"/>
                </a:solidFill>
                <a:latin typeface="Calibri"/>
                <a:ea typeface="Calibri"/>
                <a:cs typeface="Calibri"/>
                <a:sym typeface="Calibri"/>
              </a:defRPr>
            </a:lvl2pPr>
            <a:lvl3pPr marL="0" lvl="2" indent="0" algn="r" rtl="0">
              <a:spcBef>
                <a:spcPts val="0"/>
              </a:spcBef>
              <a:buNone/>
              <a:defRPr sz="900">
                <a:solidFill>
                  <a:srgbClr val="888888"/>
                </a:solidFill>
                <a:latin typeface="Calibri"/>
                <a:ea typeface="Calibri"/>
                <a:cs typeface="Calibri"/>
                <a:sym typeface="Calibri"/>
              </a:defRPr>
            </a:lvl3pPr>
            <a:lvl4pPr marL="0" lvl="3" indent="0" algn="r" rtl="0">
              <a:spcBef>
                <a:spcPts val="0"/>
              </a:spcBef>
              <a:buNone/>
              <a:defRPr sz="900">
                <a:solidFill>
                  <a:srgbClr val="888888"/>
                </a:solidFill>
                <a:latin typeface="Calibri"/>
                <a:ea typeface="Calibri"/>
                <a:cs typeface="Calibri"/>
                <a:sym typeface="Calibri"/>
              </a:defRPr>
            </a:lvl4pPr>
            <a:lvl5pPr marL="0" lvl="4" indent="0" algn="r" rtl="0">
              <a:spcBef>
                <a:spcPts val="0"/>
              </a:spcBef>
              <a:buNone/>
              <a:defRPr sz="900">
                <a:solidFill>
                  <a:srgbClr val="888888"/>
                </a:solidFill>
                <a:latin typeface="Calibri"/>
                <a:ea typeface="Calibri"/>
                <a:cs typeface="Calibri"/>
                <a:sym typeface="Calibri"/>
              </a:defRPr>
            </a:lvl5pPr>
            <a:lvl6pPr marL="0" lvl="5" indent="0" algn="r" rtl="0">
              <a:spcBef>
                <a:spcPts val="0"/>
              </a:spcBef>
              <a:buNone/>
              <a:defRPr sz="900">
                <a:solidFill>
                  <a:srgbClr val="888888"/>
                </a:solidFill>
                <a:latin typeface="Calibri"/>
                <a:ea typeface="Calibri"/>
                <a:cs typeface="Calibri"/>
                <a:sym typeface="Calibri"/>
              </a:defRPr>
            </a:lvl6pPr>
            <a:lvl7pPr marL="0" lvl="6" indent="0" algn="r" rtl="0">
              <a:spcBef>
                <a:spcPts val="0"/>
              </a:spcBef>
              <a:buNone/>
              <a:defRPr sz="900">
                <a:solidFill>
                  <a:srgbClr val="888888"/>
                </a:solidFill>
                <a:latin typeface="Calibri"/>
                <a:ea typeface="Calibri"/>
                <a:cs typeface="Calibri"/>
                <a:sym typeface="Calibri"/>
              </a:defRPr>
            </a:lvl7pPr>
            <a:lvl8pPr marL="0" lvl="7" indent="0" algn="r" rtl="0">
              <a:spcBef>
                <a:spcPts val="0"/>
              </a:spcBef>
              <a:buNone/>
              <a:defRPr sz="900">
                <a:solidFill>
                  <a:srgbClr val="888888"/>
                </a:solidFill>
                <a:latin typeface="Calibri"/>
                <a:ea typeface="Calibri"/>
                <a:cs typeface="Calibri"/>
                <a:sym typeface="Calibri"/>
              </a:defRPr>
            </a:lvl8pPr>
            <a:lvl9pPr marL="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_ONLY">
  <p:cSld name="1_TITLE_ONLY">
    <p:spTree>
      <p:nvGrpSpPr>
        <p:cNvPr id="1" name="Shape 191"/>
        <p:cNvGrpSpPr/>
        <p:nvPr/>
      </p:nvGrpSpPr>
      <p:grpSpPr>
        <a:xfrm>
          <a:off x="0" y="0"/>
          <a:ext cx="0" cy="0"/>
          <a:chOff x="0" y="0"/>
          <a:chExt cx="0" cy="0"/>
        </a:xfrm>
      </p:grpSpPr>
      <p:sp>
        <p:nvSpPr>
          <p:cNvPr id="192" name="Google Shape;192;p30"/>
          <p:cNvSpPr txBox="1">
            <a:spLocks noGrp="1"/>
          </p:cNvSpPr>
          <p:nvPr>
            <p:ph type="title"/>
          </p:nvPr>
        </p:nvSpPr>
        <p:spPr>
          <a:xfrm>
            <a:off x="628650" y="273844"/>
            <a:ext cx="7886700" cy="994200"/>
          </a:xfrm>
          <a:prstGeom prst="rect">
            <a:avLst/>
          </a:prstGeom>
          <a:noFill/>
          <a:ln>
            <a:noFill/>
          </a:ln>
        </p:spPr>
        <p:txBody>
          <a:bodyPr spcFirstLastPara="1" wrap="square" lIns="25700" tIns="25700" rIns="25700" bIns="25700" anchor="ctr" anchorCtr="0">
            <a:normAutofit/>
          </a:bodyPr>
          <a:lstStyle>
            <a:lvl1pPr lvl="0" algn="l" rtl="0">
              <a:lnSpc>
                <a:spcPct val="90000"/>
              </a:lnSpc>
              <a:spcBef>
                <a:spcPts val="0"/>
              </a:spcBef>
              <a:spcAft>
                <a:spcPts val="0"/>
              </a:spcAft>
              <a:buClr>
                <a:srgbClr val="000000"/>
              </a:buClr>
              <a:buSzPts val="3300"/>
              <a:buFont typeface="Calibri"/>
              <a:buNone/>
              <a:defRPr sz="3300">
                <a:latin typeface="Calibri"/>
                <a:ea typeface="Calibri"/>
                <a:cs typeface="Calibri"/>
                <a:sym typeface="Calibri"/>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93" name="Google Shape;193;p30"/>
          <p:cNvSpPr txBox="1">
            <a:spLocks noGrp="1"/>
          </p:cNvSpPr>
          <p:nvPr>
            <p:ph type="sldNum" idx="12"/>
          </p:nvPr>
        </p:nvSpPr>
        <p:spPr>
          <a:xfrm>
            <a:off x="8326380" y="4809006"/>
            <a:ext cx="189000" cy="190500"/>
          </a:xfrm>
          <a:prstGeom prst="rect">
            <a:avLst/>
          </a:prstGeom>
          <a:noFill/>
          <a:ln>
            <a:noFill/>
          </a:ln>
        </p:spPr>
        <p:txBody>
          <a:bodyPr spcFirstLastPara="1" wrap="square" lIns="25700" tIns="25700" rIns="25700" bIns="25700" anchor="ctr" anchorCtr="0">
            <a:spAutoFit/>
          </a:bodyPr>
          <a:lstStyle>
            <a:lvl1pPr marL="0" lvl="0" indent="0" algn="r" rtl="0">
              <a:spcBef>
                <a:spcPts val="0"/>
              </a:spcBef>
              <a:buNone/>
              <a:defRPr sz="900">
                <a:solidFill>
                  <a:srgbClr val="888888"/>
                </a:solidFill>
                <a:latin typeface="Calibri"/>
                <a:ea typeface="Calibri"/>
                <a:cs typeface="Calibri"/>
                <a:sym typeface="Calibri"/>
              </a:defRPr>
            </a:lvl1pPr>
            <a:lvl2pPr marL="0" lvl="1" indent="0" algn="r" rtl="0">
              <a:spcBef>
                <a:spcPts val="0"/>
              </a:spcBef>
              <a:buNone/>
              <a:defRPr sz="900">
                <a:solidFill>
                  <a:srgbClr val="888888"/>
                </a:solidFill>
                <a:latin typeface="Calibri"/>
                <a:ea typeface="Calibri"/>
                <a:cs typeface="Calibri"/>
                <a:sym typeface="Calibri"/>
              </a:defRPr>
            </a:lvl2pPr>
            <a:lvl3pPr marL="0" lvl="2" indent="0" algn="r" rtl="0">
              <a:spcBef>
                <a:spcPts val="0"/>
              </a:spcBef>
              <a:buNone/>
              <a:defRPr sz="900">
                <a:solidFill>
                  <a:srgbClr val="888888"/>
                </a:solidFill>
                <a:latin typeface="Calibri"/>
                <a:ea typeface="Calibri"/>
                <a:cs typeface="Calibri"/>
                <a:sym typeface="Calibri"/>
              </a:defRPr>
            </a:lvl3pPr>
            <a:lvl4pPr marL="0" lvl="3" indent="0" algn="r" rtl="0">
              <a:spcBef>
                <a:spcPts val="0"/>
              </a:spcBef>
              <a:buNone/>
              <a:defRPr sz="900">
                <a:solidFill>
                  <a:srgbClr val="888888"/>
                </a:solidFill>
                <a:latin typeface="Calibri"/>
                <a:ea typeface="Calibri"/>
                <a:cs typeface="Calibri"/>
                <a:sym typeface="Calibri"/>
              </a:defRPr>
            </a:lvl4pPr>
            <a:lvl5pPr marL="0" lvl="4" indent="0" algn="r" rtl="0">
              <a:spcBef>
                <a:spcPts val="0"/>
              </a:spcBef>
              <a:buNone/>
              <a:defRPr sz="900">
                <a:solidFill>
                  <a:srgbClr val="888888"/>
                </a:solidFill>
                <a:latin typeface="Calibri"/>
                <a:ea typeface="Calibri"/>
                <a:cs typeface="Calibri"/>
                <a:sym typeface="Calibri"/>
              </a:defRPr>
            </a:lvl5pPr>
            <a:lvl6pPr marL="0" lvl="5" indent="0" algn="r" rtl="0">
              <a:spcBef>
                <a:spcPts val="0"/>
              </a:spcBef>
              <a:buNone/>
              <a:defRPr sz="900">
                <a:solidFill>
                  <a:srgbClr val="888888"/>
                </a:solidFill>
                <a:latin typeface="Calibri"/>
                <a:ea typeface="Calibri"/>
                <a:cs typeface="Calibri"/>
                <a:sym typeface="Calibri"/>
              </a:defRPr>
            </a:lvl6pPr>
            <a:lvl7pPr marL="0" lvl="6" indent="0" algn="r" rtl="0">
              <a:spcBef>
                <a:spcPts val="0"/>
              </a:spcBef>
              <a:buNone/>
              <a:defRPr sz="900">
                <a:solidFill>
                  <a:srgbClr val="888888"/>
                </a:solidFill>
                <a:latin typeface="Calibri"/>
                <a:ea typeface="Calibri"/>
                <a:cs typeface="Calibri"/>
                <a:sym typeface="Calibri"/>
              </a:defRPr>
            </a:lvl7pPr>
            <a:lvl8pPr marL="0" lvl="7" indent="0" algn="r" rtl="0">
              <a:spcBef>
                <a:spcPts val="0"/>
              </a:spcBef>
              <a:buNone/>
              <a:defRPr sz="900">
                <a:solidFill>
                  <a:srgbClr val="888888"/>
                </a:solidFill>
                <a:latin typeface="Calibri"/>
                <a:ea typeface="Calibri"/>
                <a:cs typeface="Calibri"/>
                <a:sym typeface="Calibri"/>
              </a:defRPr>
            </a:lvl8pPr>
            <a:lvl9pPr marL="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94"/>
        <p:cNvGrpSpPr/>
        <p:nvPr/>
      </p:nvGrpSpPr>
      <p:grpSpPr>
        <a:xfrm>
          <a:off x="0" y="0"/>
          <a:ext cx="0" cy="0"/>
          <a:chOff x="0" y="0"/>
          <a:chExt cx="0" cy="0"/>
        </a:xfrm>
      </p:grpSpPr>
      <p:sp>
        <p:nvSpPr>
          <p:cNvPr id="195" name="Google Shape;195;p31"/>
          <p:cNvSpPr txBox="1">
            <a:spLocks noGrp="1"/>
          </p:cNvSpPr>
          <p:nvPr>
            <p:ph type="sldNum" idx="12"/>
          </p:nvPr>
        </p:nvSpPr>
        <p:spPr>
          <a:xfrm>
            <a:off x="8326380" y="4809006"/>
            <a:ext cx="189000" cy="190500"/>
          </a:xfrm>
          <a:prstGeom prst="rect">
            <a:avLst/>
          </a:prstGeom>
          <a:noFill/>
          <a:ln>
            <a:noFill/>
          </a:ln>
        </p:spPr>
        <p:txBody>
          <a:bodyPr spcFirstLastPara="1" wrap="square" lIns="25700" tIns="25700" rIns="25700" bIns="25700" anchor="ctr" anchorCtr="0">
            <a:spAutoFit/>
          </a:bodyPr>
          <a:lstStyle>
            <a:lvl1pPr marL="0" lvl="0" indent="0" algn="r" rtl="0">
              <a:spcBef>
                <a:spcPts val="0"/>
              </a:spcBef>
              <a:buNone/>
              <a:defRPr sz="900">
                <a:solidFill>
                  <a:srgbClr val="888888"/>
                </a:solidFill>
                <a:latin typeface="Calibri"/>
                <a:ea typeface="Calibri"/>
                <a:cs typeface="Calibri"/>
                <a:sym typeface="Calibri"/>
              </a:defRPr>
            </a:lvl1pPr>
            <a:lvl2pPr marL="0" lvl="1" indent="0" algn="r" rtl="0">
              <a:spcBef>
                <a:spcPts val="0"/>
              </a:spcBef>
              <a:buNone/>
              <a:defRPr sz="900">
                <a:solidFill>
                  <a:srgbClr val="888888"/>
                </a:solidFill>
                <a:latin typeface="Calibri"/>
                <a:ea typeface="Calibri"/>
                <a:cs typeface="Calibri"/>
                <a:sym typeface="Calibri"/>
              </a:defRPr>
            </a:lvl2pPr>
            <a:lvl3pPr marL="0" lvl="2" indent="0" algn="r" rtl="0">
              <a:spcBef>
                <a:spcPts val="0"/>
              </a:spcBef>
              <a:buNone/>
              <a:defRPr sz="900">
                <a:solidFill>
                  <a:srgbClr val="888888"/>
                </a:solidFill>
                <a:latin typeface="Calibri"/>
                <a:ea typeface="Calibri"/>
                <a:cs typeface="Calibri"/>
                <a:sym typeface="Calibri"/>
              </a:defRPr>
            </a:lvl3pPr>
            <a:lvl4pPr marL="0" lvl="3" indent="0" algn="r" rtl="0">
              <a:spcBef>
                <a:spcPts val="0"/>
              </a:spcBef>
              <a:buNone/>
              <a:defRPr sz="900">
                <a:solidFill>
                  <a:srgbClr val="888888"/>
                </a:solidFill>
                <a:latin typeface="Calibri"/>
                <a:ea typeface="Calibri"/>
                <a:cs typeface="Calibri"/>
                <a:sym typeface="Calibri"/>
              </a:defRPr>
            </a:lvl4pPr>
            <a:lvl5pPr marL="0" lvl="4" indent="0" algn="r" rtl="0">
              <a:spcBef>
                <a:spcPts val="0"/>
              </a:spcBef>
              <a:buNone/>
              <a:defRPr sz="900">
                <a:solidFill>
                  <a:srgbClr val="888888"/>
                </a:solidFill>
                <a:latin typeface="Calibri"/>
                <a:ea typeface="Calibri"/>
                <a:cs typeface="Calibri"/>
                <a:sym typeface="Calibri"/>
              </a:defRPr>
            </a:lvl5pPr>
            <a:lvl6pPr marL="0" lvl="5" indent="0" algn="r" rtl="0">
              <a:spcBef>
                <a:spcPts val="0"/>
              </a:spcBef>
              <a:buNone/>
              <a:defRPr sz="900">
                <a:solidFill>
                  <a:srgbClr val="888888"/>
                </a:solidFill>
                <a:latin typeface="Calibri"/>
                <a:ea typeface="Calibri"/>
                <a:cs typeface="Calibri"/>
                <a:sym typeface="Calibri"/>
              </a:defRPr>
            </a:lvl6pPr>
            <a:lvl7pPr marL="0" lvl="6" indent="0" algn="r" rtl="0">
              <a:spcBef>
                <a:spcPts val="0"/>
              </a:spcBef>
              <a:buNone/>
              <a:defRPr sz="900">
                <a:solidFill>
                  <a:srgbClr val="888888"/>
                </a:solidFill>
                <a:latin typeface="Calibri"/>
                <a:ea typeface="Calibri"/>
                <a:cs typeface="Calibri"/>
                <a:sym typeface="Calibri"/>
              </a:defRPr>
            </a:lvl7pPr>
            <a:lvl8pPr marL="0" lvl="7" indent="0" algn="r" rtl="0">
              <a:spcBef>
                <a:spcPts val="0"/>
              </a:spcBef>
              <a:buNone/>
              <a:defRPr sz="900">
                <a:solidFill>
                  <a:srgbClr val="888888"/>
                </a:solidFill>
                <a:latin typeface="Calibri"/>
                <a:ea typeface="Calibri"/>
                <a:cs typeface="Calibri"/>
                <a:sym typeface="Calibri"/>
              </a:defRPr>
            </a:lvl8pPr>
            <a:lvl9pPr marL="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196"/>
        <p:cNvGrpSpPr/>
        <p:nvPr/>
      </p:nvGrpSpPr>
      <p:grpSpPr>
        <a:xfrm>
          <a:off x="0" y="0"/>
          <a:ext cx="0" cy="0"/>
          <a:chOff x="0" y="0"/>
          <a:chExt cx="0" cy="0"/>
        </a:xfrm>
      </p:grpSpPr>
      <p:sp>
        <p:nvSpPr>
          <p:cNvPr id="197" name="Google Shape;197;p32"/>
          <p:cNvSpPr txBox="1">
            <a:spLocks noGrp="1"/>
          </p:cNvSpPr>
          <p:nvPr>
            <p:ph type="title"/>
          </p:nvPr>
        </p:nvSpPr>
        <p:spPr>
          <a:xfrm>
            <a:off x="629842" y="342901"/>
            <a:ext cx="2949300" cy="1200000"/>
          </a:xfrm>
          <a:prstGeom prst="rect">
            <a:avLst/>
          </a:prstGeom>
          <a:noFill/>
          <a:ln>
            <a:noFill/>
          </a:ln>
        </p:spPr>
        <p:txBody>
          <a:bodyPr spcFirstLastPara="1" wrap="square" lIns="25700" tIns="25700" rIns="25700" bIns="25700" anchor="b" anchorCtr="0">
            <a:normAutofit/>
          </a:bodyPr>
          <a:lstStyle>
            <a:lvl1pPr lvl="0" algn="l" rtl="0">
              <a:lnSpc>
                <a:spcPct val="90000"/>
              </a:lnSpc>
              <a:spcBef>
                <a:spcPts val="0"/>
              </a:spcBef>
              <a:spcAft>
                <a:spcPts val="0"/>
              </a:spcAft>
              <a:buClr>
                <a:srgbClr val="000000"/>
              </a:buClr>
              <a:buSzPts val="2400"/>
              <a:buFont typeface="Calibri"/>
              <a:buNone/>
              <a:defRPr sz="2400">
                <a:latin typeface="Calibri"/>
                <a:ea typeface="Calibri"/>
                <a:cs typeface="Calibri"/>
                <a:sym typeface="Calibri"/>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98" name="Google Shape;198;p32"/>
          <p:cNvSpPr txBox="1">
            <a:spLocks noGrp="1"/>
          </p:cNvSpPr>
          <p:nvPr>
            <p:ph type="body" idx="1"/>
          </p:nvPr>
        </p:nvSpPr>
        <p:spPr>
          <a:xfrm>
            <a:off x="3887392" y="740568"/>
            <a:ext cx="4629000" cy="3655200"/>
          </a:xfrm>
          <a:prstGeom prst="rect">
            <a:avLst/>
          </a:prstGeom>
          <a:noFill/>
          <a:ln>
            <a:noFill/>
          </a:ln>
        </p:spPr>
        <p:txBody>
          <a:bodyPr spcFirstLastPara="1" wrap="square" lIns="25700" tIns="25700" rIns="25700" bIns="25700" anchor="t" anchorCtr="0">
            <a:normAutofit/>
          </a:bodyPr>
          <a:lstStyle>
            <a:lvl1pPr marL="457200" lvl="0" indent="-342900" algn="l" rtl="0">
              <a:lnSpc>
                <a:spcPct val="90000"/>
              </a:lnSpc>
              <a:spcBef>
                <a:spcPts val="800"/>
              </a:spcBef>
              <a:spcAft>
                <a:spcPts val="0"/>
              </a:spcAft>
              <a:buClr>
                <a:srgbClr val="000000"/>
              </a:buClr>
              <a:buSzPts val="1800"/>
              <a:buChar char="•"/>
              <a:defRPr sz="2400">
                <a:solidFill>
                  <a:srgbClr val="000000"/>
                </a:solidFill>
                <a:latin typeface="Calibri"/>
                <a:ea typeface="Calibri"/>
                <a:cs typeface="Calibri"/>
                <a:sym typeface="Calibri"/>
              </a:defRPr>
            </a:lvl1pPr>
            <a:lvl2pPr marL="914400" lvl="1" indent="-342900" algn="l" rtl="0">
              <a:lnSpc>
                <a:spcPct val="90000"/>
              </a:lnSpc>
              <a:spcBef>
                <a:spcPts val="800"/>
              </a:spcBef>
              <a:spcAft>
                <a:spcPts val="0"/>
              </a:spcAft>
              <a:buClr>
                <a:srgbClr val="000000"/>
              </a:buClr>
              <a:buSzPts val="1800"/>
              <a:buChar char="•"/>
              <a:defRPr sz="2400">
                <a:solidFill>
                  <a:srgbClr val="000000"/>
                </a:solidFill>
                <a:latin typeface="Calibri"/>
                <a:ea typeface="Calibri"/>
                <a:cs typeface="Calibri"/>
                <a:sym typeface="Calibri"/>
              </a:defRPr>
            </a:lvl2pPr>
            <a:lvl3pPr marL="1371600" lvl="2" indent="-342900" algn="l" rtl="0">
              <a:lnSpc>
                <a:spcPct val="90000"/>
              </a:lnSpc>
              <a:spcBef>
                <a:spcPts val="800"/>
              </a:spcBef>
              <a:spcAft>
                <a:spcPts val="0"/>
              </a:spcAft>
              <a:buClr>
                <a:srgbClr val="000000"/>
              </a:buClr>
              <a:buSzPts val="1800"/>
              <a:buChar char="•"/>
              <a:defRPr sz="2400">
                <a:solidFill>
                  <a:srgbClr val="000000"/>
                </a:solidFill>
                <a:latin typeface="Calibri"/>
                <a:ea typeface="Calibri"/>
                <a:cs typeface="Calibri"/>
                <a:sym typeface="Calibri"/>
              </a:defRPr>
            </a:lvl3pPr>
            <a:lvl4pPr marL="1828800" lvl="3" indent="-342900" algn="l" rtl="0">
              <a:lnSpc>
                <a:spcPct val="90000"/>
              </a:lnSpc>
              <a:spcBef>
                <a:spcPts val="800"/>
              </a:spcBef>
              <a:spcAft>
                <a:spcPts val="0"/>
              </a:spcAft>
              <a:buClr>
                <a:srgbClr val="000000"/>
              </a:buClr>
              <a:buSzPts val="1800"/>
              <a:buChar char="•"/>
              <a:defRPr sz="2400">
                <a:solidFill>
                  <a:srgbClr val="000000"/>
                </a:solidFill>
                <a:latin typeface="Calibri"/>
                <a:ea typeface="Calibri"/>
                <a:cs typeface="Calibri"/>
                <a:sym typeface="Calibri"/>
              </a:defRPr>
            </a:lvl4pPr>
            <a:lvl5pPr marL="2286000" lvl="4" indent="-342900" algn="l" rtl="0">
              <a:lnSpc>
                <a:spcPct val="90000"/>
              </a:lnSpc>
              <a:spcBef>
                <a:spcPts val="800"/>
              </a:spcBef>
              <a:spcAft>
                <a:spcPts val="0"/>
              </a:spcAft>
              <a:buClr>
                <a:srgbClr val="000000"/>
              </a:buClr>
              <a:buSzPts val="1800"/>
              <a:buChar char="•"/>
              <a:defRPr sz="2400">
                <a:solidFill>
                  <a:srgbClr val="000000"/>
                </a:solidFill>
                <a:latin typeface="Calibri"/>
                <a:ea typeface="Calibri"/>
                <a:cs typeface="Calibri"/>
                <a:sym typeface="Calibri"/>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99" name="Google Shape;199;p32"/>
          <p:cNvSpPr txBox="1">
            <a:spLocks noGrp="1"/>
          </p:cNvSpPr>
          <p:nvPr>
            <p:ph type="body" idx="2"/>
          </p:nvPr>
        </p:nvSpPr>
        <p:spPr>
          <a:xfrm>
            <a:off x="629842" y="1543049"/>
            <a:ext cx="2949300" cy="2858700"/>
          </a:xfrm>
          <a:prstGeom prst="rect">
            <a:avLst/>
          </a:prstGeom>
          <a:noFill/>
          <a:ln>
            <a:noFill/>
          </a:ln>
        </p:spPr>
        <p:txBody>
          <a:bodyPr spcFirstLastPara="1" wrap="square" lIns="25700" tIns="25700" rIns="25700" bIns="25700" anchor="t" anchorCtr="0">
            <a:normAutofit/>
          </a:bodyPr>
          <a:lstStyle>
            <a:lvl1pPr marL="457200" lvl="0" indent="-228600" algn="l" rtl="0">
              <a:lnSpc>
                <a:spcPct val="90000"/>
              </a:lnSpc>
              <a:spcBef>
                <a:spcPts val="800"/>
              </a:spcBef>
              <a:spcAft>
                <a:spcPts val="0"/>
              </a:spcAft>
              <a:buClr>
                <a:srgbClr val="000000"/>
              </a:buClr>
              <a:buSzPts val="900"/>
              <a:buFont typeface="Calibri"/>
              <a:buNone/>
              <a:defRPr sz="900">
                <a:solidFill>
                  <a:srgbClr val="000000"/>
                </a:solidFill>
                <a:latin typeface="Calibri"/>
                <a:ea typeface="Calibri"/>
                <a:cs typeface="Calibri"/>
                <a:sym typeface="Calibri"/>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200" name="Google Shape;200;p32"/>
          <p:cNvSpPr txBox="1">
            <a:spLocks noGrp="1"/>
          </p:cNvSpPr>
          <p:nvPr>
            <p:ph type="sldNum" idx="12"/>
          </p:nvPr>
        </p:nvSpPr>
        <p:spPr>
          <a:xfrm>
            <a:off x="8326380" y="4809006"/>
            <a:ext cx="189000" cy="190500"/>
          </a:xfrm>
          <a:prstGeom prst="rect">
            <a:avLst/>
          </a:prstGeom>
          <a:noFill/>
          <a:ln>
            <a:noFill/>
          </a:ln>
        </p:spPr>
        <p:txBody>
          <a:bodyPr spcFirstLastPara="1" wrap="square" lIns="25700" tIns="25700" rIns="25700" bIns="25700" anchor="ctr" anchorCtr="0">
            <a:spAutoFit/>
          </a:bodyPr>
          <a:lstStyle>
            <a:lvl1pPr marL="0" lvl="0" indent="0" algn="r" rtl="0">
              <a:spcBef>
                <a:spcPts val="0"/>
              </a:spcBef>
              <a:buNone/>
              <a:defRPr sz="900">
                <a:solidFill>
                  <a:srgbClr val="888888"/>
                </a:solidFill>
                <a:latin typeface="Calibri"/>
                <a:ea typeface="Calibri"/>
                <a:cs typeface="Calibri"/>
                <a:sym typeface="Calibri"/>
              </a:defRPr>
            </a:lvl1pPr>
            <a:lvl2pPr marL="0" lvl="1" indent="0" algn="r" rtl="0">
              <a:spcBef>
                <a:spcPts val="0"/>
              </a:spcBef>
              <a:buNone/>
              <a:defRPr sz="900">
                <a:solidFill>
                  <a:srgbClr val="888888"/>
                </a:solidFill>
                <a:latin typeface="Calibri"/>
                <a:ea typeface="Calibri"/>
                <a:cs typeface="Calibri"/>
                <a:sym typeface="Calibri"/>
              </a:defRPr>
            </a:lvl2pPr>
            <a:lvl3pPr marL="0" lvl="2" indent="0" algn="r" rtl="0">
              <a:spcBef>
                <a:spcPts val="0"/>
              </a:spcBef>
              <a:buNone/>
              <a:defRPr sz="900">
                <a:solidFill>
                  <a:srgbClr val="888888"/>
                </a:solidFill>
                <a:latin typeface="Calibri"/>
                <a:ea typeface="Calibri"/>
                <a:cs typeface="Calibri"/>
                <a:sym typeface="Calibri"/>
              </a:defRPr>
            </a:lvl3pPr>
            <a:lvl4pPr marL="0" lvl="3" indent="0" algn="r" rtl="0">
              <a:spcBef>
                <a:spcPts val="0"/>
              </a:spcBef>
              <a:buNone/>
              <a:defRPr sz="900">
                <a:solidFill>
                  <a:srgbClr val="888888"/>
                </a:solidFill>
                <a:latin typeface="Calibri"/>
                <a:ea typeface="Calibri"/>
                <a:cs typeface="Calibri"/>
                <a:sym typeface="Calibri"/>
              </a:defRPr>
            </a:lvl4pPr>
            <a:lvl5pPr marL="0" lvl="4" indent="0" algn="r" rtl="0">
              <a:spcBef>
                <a:spcPts val="0"/>
              </a:spcBef>
              <a:buNone/>
              <a:defRPr sz="900">
                <a:solidFill>
                  <a:srgbClr val="888888"/>
                </a:solidFill>
                <a:latin typeface="Calibri"/>
                <a:ea typeface="Calibri"/>
                <a:cs typeface="Calibri"/>
                <a:sym typeface="Calibri"/>
              </a:defRPr>
            </a:lvl5pPr>
            <a:lvl6pPr marL="0" lvl="5" indent="0" algn="r" rtl="0">
              <a:spcBef>
                <a:spcPts val="0"/>
              </a:spcBef>
              <a:buNone/>
              <a:defRPr sz="900">
                <a:solidFill>
                  <a:srgbClr val="888888"/>
                </a:solidFill>
                <a:latin typeface="Calibri"/>
                <a:ea typeface="Calibri"/>
                <a:cs typeface="Calibri"/>
                <a:sym typeface="Calibri"/>
              </a:defRPr>
            </a:lvl6pPr>
            <a:lvl7pPr marL="0" lvl="6" indent="0" algn="r" rtl="0">
              <a:spcBef>
                <a:spcPts val="0"/>
              </a:spcBef>
              <a:buNone/>
              <a:defRPr sz="900">
                <a:solidFill>
                  <a:srgbClr val="888888"/>
                </a:solidFill>
                <a:latin typeface="Calibri"/>
                <a:ea typeface="Calibri"/>
                <a:cs typeface="Calibri"/>
                <a:sym typeface="Calibri"/>
              </a:defRPr>
            </a:lvl7pPr>
            <a:lvl8pPr marL="0" lvl="7" indent="0" algn="r" rtl="0">
              <a:spcBef>
                <a:spcPts val="0"/>
              </a:spcBef>
              <a:buNone/>
              <a:defRPr sz="900">
                <a:solidFill>
                  <a:srgbClr val="888888"/>
                </a:solidFill>
                <a:latin typeface="Calibri"/>
                <a:ea typeface="Calibri"/>
                <a:cs typeface="Calibri"/>
                <a:sym typeface="Calibri"/>
              </a:defRPr>
            </a:lvl8pPr>
            <a:lvl9pPr marL="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629842" y="342901"/>
            <a:ext cx="2949300" cy="1200000"/>
          </a:xfrm>
          <a:prstGeom prst="rect">
            <a:avLst/>
          </a:prstGeom>
          <a:noFill/>
          <a:ln>
            <a:noFill/>
          </a:ln>
        </p:spPr>
        <p:txBody>
          <a:bodyPr spcFirstLastPara="1" wrap="square" lIns="25700" tIns="25700" rIns="25700" bIns="25700" anchor="b" anchorCtr="0">
            <a:normAutofit/>
          </a:bodyPr>
          <a:lstStyle>
            <a:lvl1pPr lvl="0" algn="l" rtl="0">
              <a:lnSpc>
                <a:spcPct val="90000"/>
              </a:lnSpc>
              <a:spcBef>
                <a:spcPts val="0"/>
              </a:spcBef>
              <a:spcAft>
                <a:spcPts val="0"/>
              </a:spcAft>
              <a:buClr>
                <a:srgbClr val="000000"/>
              </a:buClr>
              <a:buSzPts val="2400"/>
              <a:buFont typeface="Calibri"/>
              <a:buNone/>
              <a:defRPr sz="2400">
                <a:latin typeface="Calibri"/>
                <a:ea typeface="Calibri"/>
                <a:cs typeface="Calibri"/>
                <a:sym typeface="Calibri"/>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203" name="Google Shape;203;p33"/>
          <p:cNvSpPr>
            <a:spLocks noGrp="1"/>
          </p:cNvSpPr>
          <p:nvPr>
            <p:ph type="pic" idx="2"/>
          </p:nvPr>
        </p:nvSpPr>
        <p:spPr>
          <a:xfrm>
            <a:off x="3887392" y="740568"/>
            <a:ext cx="4629000" cy="3655200"/>
          </a:xfrm>
          <a:prstGeom prst="rect">
            <a:avLst/>
          </a:prstGeom>
          <a:noFill/>
          <a:ln>
            <a:noFill/>
          </a:ln>
        </p:spPr>
        <p:txBody>
          <a:bodyPr spcFirstLastPara="1" wrap="square" lIns="68575" tIns="34275" rIns="68575" bIns="34275" anchor="t" anchorCtr="0">
            <a:noAutofit/>
          </a:bodyPr>
          <a:lstStyle>
            <a:lvl1pPr marR="0" lvl="0"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1pPr>
            <a:lvl2pPr marR="0" lvl="1"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2pPr>
            <a:lvl3pPr marR="0" lvl="2"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3pPr>
            <a:lvl4pPr marR="0" lvl="3"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4pPr>
            <a:lvl5pPr marR="0" lvl="4"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5pPr>
            <a:lvl6pPr marR="0" lvl="5"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6pPr>
            <a:lvl7pPr marR="0" lvl="6"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7pPr>
            <a:lvl8pPr marR="0" lvl="7"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8pPr>
            <a:lvl9pPr marR="0" lvl="8"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9pPr>
          </a:lstStyle>
          <a:p>
            <a:endParaRPr/>
          </a:p>
        </p:txBody>
      </p:sp>
      <p:sp>
        <p:nvSpPr>
          <p:cNvPr id="204" name="Google Shape;204;p33"/>
          <p:cNvSpPr txBox="1">
            <a:spLocks noGrp="1"/>
          </p:cNvSpPr>
          <p:nvPr>
            <p:ph type="body" idx="1"/>
          </p:nvPr>
        </p:nvSpPr>
        <p:spPr>
          <a:xfrm>
            <a:off x="629842" y="1543050"/>
            <a:ext cx="2949300" cy="2858700"/>
          </a:xfrm>
          <a:prstGeom prst="rect">
            <a:avLst/>
          </a:prstGeom>
          <a:noFill/>
          <a:ln>
            <a:noFill/>
          </a:ln>
        </p:spPr>
        <p:txBody>
          <a:bodyPr spcFirstLastPara="1" wrap="square" lIns="25700" tIns="25700" rIns="25700" bIns="25700" anchor="t" anchorCtr="0">
            <a:normAutofit/>
          </a:bodyPr>
          <a:lstStyle>
            <a:lvl1pPr marL="457200" lvl="0" indent="-228600" algn="l" rtl="0">
              <a:lnSpc>
                <a:spcPct val="90000"/>
              </a:lnSpc>
              <a:spcBef>
                <a:spcPts val="800"/>
              </a:spcBef>
              <a:spcAft>
                <a:spcPts val="0"/>
              </a:spcAft>
              <a:buClr>
                <a:srgbClr val="000000"/>
              </a:buClr>
              <a:buSzPts val="1200"/>
              <a:buFont typeface="Calibri"/>
              <a:buNone/>
              <a:defRPr sz="1200">
                <a:solidFill>
                  <a:srgbClr val="000000"/>
                </a:solidFill>
                <a:latin typeface="Calibri"/>
                <a:ea typeface="Calibri"/>
                <a:cs typeface="Calibri"/>
                <a:sym typeface="Calibri"/>
              </a:defRPr>
            </a:lvl1pPr>
            <a:lvl2pPr marL="914400" lvl="1" indent="-228600" algn="l" rtl="0">
              <a:lnSpc>
                <a:spcPct val="90000"/>
              </a:lnSpc>
              <a:spcBef>
                <a:spcPts val="800"/>
              </a:spcBef>
              <a:spcAft>
                <a:spcPts val="0"/>
              </a:spcAft>
              <a:buClr>
                <a:srgbClr val="000000"/>
              </a:buClr>
              <a:buSzPts val="1200"/>
              <a:buFont typeface="Calibri"/>
              <a:buNone/>
              <a:defRPr sz="1200">
                <a:solidFill>
                  <a:srgbClr val="000000"/>
                </a:solidFill>
                <a:latin typeface="Calibri"/>
                <a:ea typeface="Calibri"/>
                <a:cs typeface="Calibri"/>
                <a:sym typeface="Calibri"/>
              </a:defRPr>
            </a:lvl2pPr>
            <a:lvl3pPr marL="1371600" lvl="2" indent="-228600" algn="l" rtl="0">
              <a:lnSpc>
                <a:spcPct val="90000"/>
              </a:lnSpc>
              <a:spcBef>
                <a:spcPts val="800"/>
              </a:spcBef>
              <a:spcAft>
                <a:spcPts val="0"/>
              </a:spcAft>
              <a:buClr>
                <a:srgbClr val="000000"/>
              </a:buClr>
              <a:buSzPts val="1200"/>
              <a:buFont typeface="Calibri"/>
              <a:buNone/>
              <a:defRPr sz="1200">
                <a:solidFill>
                  <a:srgbClr val="000000"/>
                </a:solidFill>
                <a:latin typeface="Calibri"/>
                <a:ea typeface="Calibri"/>
                <a:cs typeface="Calibri"/>
                <a:sym typeface="Calibri"/>
              </a:defRPr>
            </a:lvl3pPr>
            <a:lvl4pPr marL="1828800" lvl="3" indent="-228600" algn="l" rtl="0">
              <a:lnSpc>
                <a:spcPct val="90000"/>
              </a:lnSpc>
              <a:spcBef>
                <a:spcPts val="800"/>
              </a:spcBef>
              <a:spcAft>
                <a:spcPts val="0"/>
              </a:spcAft>
              <a:buClr>
                <a:srgbClr val="000000"/>
              </a:buClr>
              <a:buSzPts val="1200"/>
              <a:buFont typeface="Calibri"/>
              <a:buNone/>
              <a:defRPr sz="1200">
                <a:solidFill>
                  <a:srgbClr val="000000"/>
                </a:solidFill>
                <a:latin typeface="Calibri"/>
                <a:ea typeface="Calibri"/>
                <a:cs typeface="Calibri"/>
                <a:sym typeface="Calibri"/>
              </a:defRPr>
            </a:lvl4pPr>
            <a:lvl5pPr marL="2286000" lvl="4" indent="-228600" algn="l" rtl="0">
              <a:lnSpc>
                <a:spcPct val="90000"/>
              </a:lnSpc>
              <a:spcBef>
                <a:spcPts val="800"/>
              </a:spcBef>
              <a:spcAft>
                <a:spcPts val="0"/>
              </a:spcAft>
              <a:buClr>
                <a:srgbClr val="000000"/>
              </a:buClr>
              <a:buSzPts val="1200"/>
              <a:buFont typeface="Calibri"/>
              <a:buNone/>
              <a:defRPr sz="1200">
                <a:solidFill>
                  <a:srgbClr val="000000"/>
                </a:solidFill>
                <a:latin typeface="Calibri"/>
                <a:ea typeface="Calibri"/>
                <a:cs typeface="Calibri"/>
                <a:sym typeface="Calibri"/>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205" name="Google Shape;205;p33"/>
          <p:cNvSpPr txBox="1">
            <a:spLocks noGrp="1"/>
          </p:cNvSpPr>
          <p:nvPr>
            <p:ph type="sldNum" idx="12"/>
          </p:nvPr>
        </p:nvSpPr>
        <p:spPr>
          <a:xfrm>
            <a:off x="8326380" y="4809006"/>
            <a:ext cx="189000" cy="190500"/>
          </a:xfrm>
          <a:prstGeom prst="rect">
            <a:avLst/>
          </a:prstGeom>
          <a:noFill/>
          <a:ln>
            <a:noFill/>
          </a:ln>
        </p:spPr>
        <p:txBody>
          <a:bodyPr spcFirstLastPara="1" wrap="square" lIns="25700" tIns="25700" rIns="25700" bIns="25700" anchor="ctr" anchorCtr="0">
            <a:spAutoFit/>
          </a:bodyPr>
          <a:lstStyle>
            <a:lvl1pPr marL="0" lvl="0" indent="0" algn="r" rtl="0">
              <a:spcBef>
                <a:spcPts val="0"/>
              </a:spcBef>
              <a:buNone/>
              <a:defRPr sz="900">
                <a:solidFill>
                  <a:srgbClr val="888888"/>
                </a:solidFill>
                <a:latin typeface="Calibri"/>
                <a:ea typeface="Calibri"/>
                <a:cs typeface="Calibri"/>
                <a:sym typeface="Calibri"/>
              </a:defRPr>
            </a:lvl1pPr>
            <a:lvl2pPr marL="0" lvl="1" indent="0" algn="r" rtl="0">
              <a:spcBef>
                <a:spcPts val="0"/>
              </a:spcBef>
              <a:buNone/>
              <a:defRPr sz="900">
                <a:solidFill>
                  <a:srgbClr val="888888"/>
                </a:solidFill>
                <a:latin typeface="Calibri"/>
                <a:ea typeface="Calibri"/>
                <a:cs typeface="Calibri"/>
                <a:sym typeface="Calibri"/>
              </a:defRPr>
            </a:lvl2pPr>
            <a:lvl3pPr marL="0" lvl="2" indent="0" algn="r" rtl="0">
              <a:spcBef>
                <a:spcPts val="0"/>
              </a:spcBef>
              <a:buNone/>
              <a:defRPr sz="900">
                <a:solidFill>
                  <a:srgbClr val="888888"/>
                </a:solidFill>
                <a:latin typeface="Calibri"/>
                <a:ea typeface="Calibri"/>
                <a:cs typeface="Calibri"/>
                <a:sym typeface="Calibri"/>
              </a:defRPr>
            </a:lvl3pPr>
            <a:lvl4pPr marL="0" lvl="3" indent="0" algn="r" rtl="0">
              <a:spcBef>
                <a:spcPts val="0"/>
              </a:spcBef>
              <a:buNone/>
              <a:defRPr sz="900">
                <a:solidFill>
                  <a:srgbClr val="888888"/>
                </a:solidFill>
                <a:latin typeface="Calibri"/>
                <a:ea typeface="Calibri"/>
                <a:cs typeface="Calibri"/>
                <a:sym typeface="Calibri"/>
              </a:defRPr>
            </a:lvl4pPr>
            <a:lvl5pPr marL="0" lvl="4" indent="0" algn="r" rtl="0">
              <a:spcBef>
                <a:spcPts val="0"/>
              </a:spcBef>
              <a:buNone/>
              <a:defRPr sz="900">
                <a:solidFill>
                  <a:srgbClr val="888888"/>
                </a:solidFill>
                <a:latin typeface="Calibri"/>
                <a:ea typeface="Calibri"/>
                <a:cs typeface="Calibri"/>
                <a:sym typeface="Calibri"/>
              </a:defRPr>
            </a:lvl5pPr>
            <a:lvl6pPr marL="0" lvl="5" indent="0" algn="r" rtl="0">
              <a:spcBef>
                <a:spcPts val="0"/>
              </a:spcBef>
              <a:buNone/>
              <a:defRPr sz="900">
                <a:solidFill>
                  <a:srgbClr val="888888"/>
                </a:solidFill>
                <a:latin typeface="Calibri"/>
                <a:ea typeface="Calibri"/>
                <a:cs typeface="Calibri"/>
                <a:sym typeface="Calibri"/>
              </a:defRPr>
            </a:lvl6pPr>
            <a:lvl7pPr marL="0" lvl="6" indent="0" algn="r" rtl="0">
              <a:spcBef>
                <a:spcPts val="0"/>
              </a:spcBef>
              <a:buNone/>
              <a:defRPr sz="900">
                <a:solidFill>
                  <a:srgbClr val="888888"/>
                </a:solidFill>
                <a:latin typeface="Calibri"/>
                <a:ea typeface="Calibri"/>
                <a:cs typeface="Calibri"/>
                <a:sym typeface="Calibri"/>
              </a:defRPr>
            </a:lvl7pPr>
            <a:lvl8pPr marL="0" lvl="7" indent="0" algn="r" rtl="0">
              <a:spcBef>
                <a:spcPts val="0"/>
              </a:spcBef>
              <a:buNone/>
              <a:defRPr sz="900">
                <a:solidFill>
                  <a:srgbClr val="888888"/>
                </a:solidFill>
                <a:latin typeface="Calibri"/>
                <a:ea typeface="Calibri"/>
                <a:cs typeface="Calibri"/>
                <a:sym typeface="Calibri"/>
              </a:defRPr>
            </a:lvl8pPr>
            <a:lvl9pPr marL="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206"/>
        <p:cNvGrpSpPr/>
        <p:nvPr/>
      </p:nvGrpSpPr>
      <p:grpSpPr>
        <a:xfrm>
          <a:off x="0" y="0"/>
          <a:ext cx="0" cy="0"/>
          <a:chOff x="0" y="0"/>
          <a:chExt cx="0" cy="0"/>
        </a:xfrm>
      </p:grpSpPr>
      <p:sp>
        <p:nvSpPr>
          <p:cNvPr id="207" name="Google Shape;207;p34"/>
          <p:cNvSpPr txBox="1">
            <a:spLocks noGrp="1"/>
          </p:cNvSpPr>
          <p:nvPr>
            <p:ph type="title"/>
          </p:nvPr>
        </p:nvSpPr>
        <p:spPr>
          <a:xfrm>
            <a:off x="628650" y="273844"/>
            <a:ext cx="7886700" cy="994200"/>
          </a:xfrm>
          <a:prstGeom prst="rect">
            <a:avLst/>
          </a:prstGeom>
          <a:noFill/>
          <a:ln>
            <a:noFill/>
          </a:ln>
        </p:spPr>
        <p:txBody>
          <a:bodyPr spcFirstLastPara="1" wrap="square" lIns="25700" tIns="25700" rIns="25700" bIns="25700" anchor="ctr" anchorCtr="0">
            <a:normAutofit/>
          </a:bodyPr>
          <a:lstStyle>
            <a:lvl1pPr lvl="0" algn="l" rtl="0">
              <a:lnSpc>
                <a:spcPct val="90000"/>
              </a:lnSpc>
              <a:spcBef>
                <a:spcPts val="0"/>
              </a:spcBef>
              <a:spcAft>
                <a:spcPts val="0"/>
              </a:spcAft>
              <a:buClr>
                <a:srgbClr val="000000"/>
              </a:buClr>
              <a:buSzPts val="3300"/>
              <a:buFont typeface="Calibri"/>
              <a:buNone/>
              <a:defRPr sz="3300">
                <a:latin typeface="Calibri"/>
                <a:ea typeface="Calibri"/>
                <a:cs typeface="Calibri"/>
                <a:sym typeface="Calibri"/>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208" name="Google Shape;208;p34"/>
          <p:cNvSpPr txBox="1">
            <a:spLocks noGrp="1"/>
          </p:cNvSpPr>
          <p:nvPr>
            <p:ph type="body" idx="1"/>
          </p:nvPr>
        </p:nvSpPr>
        <p:spPr>
          <a:xfrm rot="5400000">
            <a:off x="2940301" y="-942432"/>
            <a:ext cx="3263400" cy="7886700"/>
          </a:xfrm>
          <a:prstGeom prst="rect">
            <a:avLst/>
          </a:prstGeom>
          <a:noFill/>
          <a:ln>
            <a:noFill/>
          </a:ln>
        </p:spPr>
        <p:txBody>
          <a:bodyPr spcFirstLastPara="1" wrap="square" lIns="25700" tIns="25700" rIns="25700" bIns="25700" anchor="t" anchorCtr="0">
            <a:normAutofit/>
          </a:bodyPr>
          <a:lstStyle>
            <a:lvl1pPr marL="457200" lvl="0"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1pPr>
            <a:lvl2pPr marL="914400" lvl="1"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2pPr>
            <a:lvl3pPr marL="1371600" lvl="2"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3pPr>
            <a:lvl4pPr marL="1828800" lvl="3"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4pPr>
            <a:lvl5pPr marL="2286000" lvl="4"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209" name="Google Shape;209;p34"/>
          <p:cNvSpPr txBox="1">
            <a:spLocks noGrp="1"/>
          </p:cNvSpPr>
          <p:nvPr>
            <p:ph type="sldNum" idx="12"/>
          </p:nvPr>
        </p:nvSpPr>
        <p:spPr>
          <a:xfrm>
            <a:off x="8326380" y="4809006"/>
            <a:ext cx="189000" cy="190500"/>
          </a:xfrm>
          <a:prstGeom prst="rect">
            <a:avLst/>
          </a:prstGeom>
          <a:noFill/>
          <a:ln>
            <a:noFill/>
          </a:ln>
        </p:spPr>
        <p:txBody>
          <a:bodyPr spcFirstLastPara="1" wrap="square" lIns="25700" tIns="25700" rIns="25700" bIns="25700" anchor="ctr" anchorCtr="0">
            <a:spAutoFit/>
          </a:bodyPr>
          <a:lstStyle>
            <a:lvl1pPr marL="0" lvl="0" indent="0" algn="r" rtl="0">
              <a:spcBef>
                <a:spcPts val="0"/>
              </a:spcBef>
              <a:buNone/>
              <a:defRPr sz="900">
                <a:solidFill>
                  <a:srgbClr val="888888"/>
                </a:solidFill>
                <a:latin typeface="Calibri"/>
                <a:ea typeface="Calibri"/>
                <a:cs typeface="Calibri"/>
                <a:sym typeface="Calibri"/>
              </a:defRPr>
            </a:lvl1pPr>
            <a:lvl2pPr marL="0" lvl="1" indent="0" algn="r" rtl="0">
              <a:spcBef>
                <a:spcPts val="0"/>
              </a:spcBef>
              <a:buNone/>
              <a:defRPr sz="900">
                <a:solidFill>
                  <a:srgbClr val="888888"/>
                </a:solidFill>
                <a:latin typeface="Calibri"/>
                <a:ea typeface="Calibri"/>
                <a:cs typeface="Calibri"/>
                <a:sym typeface="Calibri"/>
              </a:defRPr>
            </a:lvl2pPr>
            <a:lvl3pPr marL="0" lvl="2" indent="0" algn="r" rtl="0">
              <a:spcBef>
                <a:spcPts val="0"/>
              </a:spcBef>
              <a:buNone/>
              <a:defRPr sz="900">
                <a:solidFill>
                  <a:srgbClr val="888888"/>
                </a:solidFill>
                <a:latin typeface="Calibri"/>
                <a:ea typeface="Calibri"/>
                <a:cs typeface="Calibri"/>
                <a:sym typeface="Calibri"/>
              </a:defRPr>
            </a:lvl3pPr>
            <a:lvl4pPr marL="0" lvl="3" indent="0" algn="r" rtl="0">
              <a:spcBef>
                <a:spcPts val="0"/>
              </a:spcBef>
              <a:buNone/>
              <a:defRPr sz="900">
                <a:solidFill>
                  <a:srgbClr val="888888"/>
                </a:solidFill>
                <a:latin typeface="Calibri"/>
                <a:ea typeface="Calibri"/>
                <a:cs typeface="Calibri"/>
                <a:sym typeface="Calibri"/>
              </a:defRPr>
            </a:lvl4pPr>
            <a:lvl5pPr marL="0" lvl="4" indent="0" algn="r" rtl="0">
              <a:spcBef>
                <a:spcPts val="0"/>
              </a:spcBef>
              <a:buNone/>
              <a:defRPr sz="900">
                <a:solidFill>
                  <a:srgbClr val="888888"/>
                </a:solidFill>
                <a:latin typeface="Calibri"/>
                <a:ea typeface="Calibri"/>
                <a:cs typeface="Calibri"/>
                <a:sym typeface="Calibri"/>
              </a:defRPr>
            </a:lvl5pPr>
            <a:lvl6pPr marL="0" lvl="5" indent="0" algn="r" rtl="0">
              <a:spcBef>
                <a:spcPts val="0"/>
              </a:spcBef>
              <a:buNone/>
              <a:defRPr sz="900">
                <a:solidFill>
                  <a:srgbClr val="888888"/>
                </a:solidFill>
                <a:latin typeface="Calibri"/>
                <a:ea typeface="Calibri"/>
                <a:cs typeface="Calibri"/>
                <a:sym typeface="Calibri"/>
              </a:defRPr>
            </a:lvl6pPr>
            <a:lvl7pPr marL="0" lvl="6" indent="0" algn="r" rtl="0">
              <a:spcBef>
                <a:spcPts val="0"/>
              </a:spcBef>
              <a:buNone/>
              <a:defRPr sz="900">
                <a:solidFill>
                  <a:srgbClr val="888888"/>
                </a:solidFill>
                <a:latin typeface="Calibri"/>
                <a:ea typeface="Calibri"/>
                <a:cs typeface="Calibri"/>
                <a:sym typeface="Calibri"/>
              </a:defRPr>
            </a:lvl7pPr>
            <a:lvl8pPr marL="0" lvl="7" indent="0" algn="r" rtl="0">
              <a:spcBef>
                <a:spcPts val="0"/>
              </a:spcBef>
              <a:buNone/>
              <a:defRPr sz="900">
                <a:solidFill>
                  <a:srgbClr val="888888"/>
                </a:solidFill>
                <a:latin typeface="Calibri"/>
                <a:ea typeface="Calibri"/>
                <a:cs typeface="Calibri"/>
                <a:sym typeface="Calibri"/>
              </a:defRPr>
            </a:lvl8pPr>
            <a:lvl9pPr marL="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210"/>
        <p:cNvGrpSpPr/>
        <p:nvPr/>
      </p:nvGrpSpPr>
      <p:grpSpPr>
        <a:xfrm>
          <a:off x="0" y="0"/>
          <a:ext cx="0" cy="0"/>
          <a:chOff x="0" y="0"/>
          <a:chExt cx="0" cy="0"/>
        </a:xfrm>
      </p:grpSpPr>
      <p:sp>
        <p:nvSpPr>
          <p:cNvPr id="211" name="Google Shape;211;p35"/>
          <p:cNvSpPr txBox="1">
            <a:spLocks noGrp="1"/>
          </p:cNvSpPr>
          <p:nvPr>
            <p:ph type="title"/>
          </p:nvPr>
        </p:nvSpPr>
        <p:spPr>
          <a:xfrm rot="5400000">
            <a:off x="5350052" y="1467545"/>
            <a:ext cx="4359000" cy="1971600"/>
          </a:xfrm>
          <a:prstGeom prst="rect">
            <a:avLst/>
          </a:prstGeom>
          <a:noFill/>
          <a:ln>
            <a:noFill/>
          </a:ln>
        </p:spPr>
        <p:txBody>
          <a:bodyPr spcFirstLastPara="1" wrap="square" lIns="25700" tIns="25700" rIns="25700" bIns="25700" anchor="ctr" anchorCtr="0">
            <a:normAutofit/>
          </a:bodyPr>
          <a:lstStyle>
            <a:lvl1pPr lvl="0" algn="l" rtl="0">
              <a:lnSpc>
                <a:spcPct val="90000"/>
              </a:lnSpc>
              <a:spcBef>
                <a:spcPts val="0"/>
              </a:spcBef>
              <a:spcAft>
                <a:spcPts val="0"/>
              </a:spcAft>
              <a:buClr>
                <a:srgbClr val="000000"/>
              </a:buClr>
              <a:buSzPts val="3300"/>
              <a:buFont typeface="Calibri"/>
              <a:buNone/>
              <a:defRPr sz="3300">
                <a:latin typeface="Calibri"/>
                <a:ea typeface="Calibri"/>
                <a:cs typeface="Calibri"/>
                <a:sym typeface="Calibri"/>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212" name="Google Shape;212;p35"/>
          <p:cNvSpPr txBox="1">
            <a:spLocks noGrp="1"/>
          </p:cNvSpPr>
          <p:nvPr>
            <p:ph type="body" idx="1"/>
          </p:nvPr>
        </p:nvSpPr>
        <p:spPr>
          <a:xfrm rot="5400000">
            <a:off x="1349476" y="-447056"/>
            <a:ext cx="4359000" cy="5800800"/>
          </a:xfrm>
          <a:prstGeom prst="rect">
            <a:avLst/>
          </a:prstGeom>
          <a:noFill/>
          <a:ln>
            <a:noFill/>
          </a:ln>
        </p:spPr>
        <p:txBody>
          <a:bodyPr spcFirstLastPara="1" wrap="square" lIns="25700" tIns="25700" rIns="25700" bIns="25700" anchor="t" anchorCtr="0">
            <a:normAutofit/>
          </a:bodyPr>
          <a:lstStyle>
            <a:lvl1pPr marL="457200" lvl="0"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1pPr>
            <a:lvl2pPr marL="914400" lvl="1"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2pPr>
            <a:lvl3pPr marL="1371600" lvl="2"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3pPr>
            <a:lvl4pPr marL="1828800" lvl="3"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4pPr>
            <a:lvl5pPr marL="2286000" lvl="4" indent="-330200" algn="l" rtl="0">
              <a:lnSpc>
                <a:spcPct val="90000"/>
              </a:lnSpc>
              <a:spcBef>
                <a:spcPts val="800"/>
              </a:spcBef>
              <a:spcAft>
                <a:spcPts val="0"/>
              </a:spcAft>
              <a:buClr>
                <a:srgbClr val="000000"/>
              </a:buClr>
              <a:buSzPts val="1600"/>
              <a:buChar char="•"/>
              <a:defRPr sz="2100">
                <a:solidFill>
                  <a:srgbClr val="000000"/>
                </a:solidFill>
                <a:latin typeface="Calibri"/>
                <a:ea typeface="Calibri"/>
                <a:cs typeface="Calibri"/>
                <a:sym typeface="Calibri"/>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213" name="Google Shape;213;p35"/>
          <p:cNvSpPr txBox="1">
            <a:spLocks noGrp="1"/>
          </p:cNvSpPr>
          <p:nvPr>
            <p:ph type="sldNum" idx="12"/>
          </p:nvPr>
        </p:nvSpPr>
        <p:spPr>
          <a:xfrm>
            <a:off x="8326380" y="4809006"/>
            <a:ext cx="189000" cy="190500"/>
          </a:xfrm>
          <a:prstGeom prst="rect">
            <a:avLst/>
          </a:prstGeom>
          <a:noFill/>
          <a:ln>
            <a:noFill/>
          </a:ln>
        </p:spPr>
        <p:txBody>
          <a:bodyPr spcFirstLastPara="1" wrap="square" lIns="25700" tIns="25700" rIns="25700" bIns="25700" anchor="ctr" anchorCtr="0">
            <a:spAutoFit/>
          </a:bodyPr>
          <a:lstStyle>
            <a:lvl1pPr marL="0" lvl="0" indent="0" algn="r" rtl="0">
              <a:spcBef>
                <a:spcPts val="0"/>
              </a:spcBef>
              <a:buNone/>
              <a:defRPr sz="900">
                <a:solidFill>
                  <a:srgbClr val="888888"/>
                </a:solidFill>
                <a:latin typeface="Calibri"/>
                <a:ea typeface="Calibri"/>
                <a:cs typeface="Calibri"/>
                <a:sym typeface="Calibri"/>
              </a:defRPr>
            </a:lvl1pPr>
            <a:lvl2pPr marL="0" lvl="1" indent="0" algn="r" rtl="0">
              <a:spcBef>
                <a:spcPts val="0"/>
              </a:spcBef>
              <a:buNone/>
              <a:defRPr sz="900">
                <a:solidFill>
                  <a:srgbClr val="888888"/>
                </a:solidFill>
                <a:latin typeface="Calibri"/>
                <a:ea typeface="Calibri"/>
                <a:cs typeface="Calibri"/>
                <a:sym typeface="Calibri"/>
              </a:defRPr>
            </a:lvl2pPr>
            <a:lvl3pPr marL="0" lvl="2" indent="0" algn="r" rtl="0">
              <a:spcBef>
                <a:spcPts val="0"/>
              </a:spcBef>
              <a:buNone/>
              <a:defRPr sz="900">
                <a:solidFill>
                  <a:srgbClr val="888888"/>
                </a:solidFill>
                <a:latin typeface="Calibri"/>
                <a:ea typeface="Calibri"/>
                <a:cs typeface="Calibri"/>
                <a:sym typeface="Calibri"/>
              </a:defRPr>
            </a:lvl3pPr>
            <a:lvl4pPr marL="0" lvl="3" indent="0" algn="r" rtl="0">
              <a:spcBef>
                <a:spcPts val="0"/>
              </a:spcBef>
              <a:buNone/>
              <a:defRPr sz="900">
                <a:solidFill>
                  <a:srgbClr val="888888"/>
                </a:solidFill>
                <a:latin typeface="Calibri"/>
                <a:ea typeface="Calibri"/>
                <a:cs typeface="Calibri"/>
                <a:sym typeface="Calibri"/>
              </a:defRPr>
            </a:lvl4pPr>
            <a:lvl5pPr marL="0" lvl="4" indent="0" algn="r" rtl="0">
              <a:spcBef>
                <a:spcPts val="0"/>
              </a:spcBef>
              <a:buNone/>
              <a:defRPr sz="900">
                <a:solidFill>
                  <a:srgbClr val="888888"/>
                </a:solidFill>
                <a:latin typeface="Calibri"/>
                <a:ea typeface="Calibri"/>
                <a:cs typeface="Calibri"/>
                <a:sym typeface="Calibri"/>
              </a:defRPr>
            </a:lvl5pPr>
            <a:lvl6pPr marL="0" lvl="5" indent="0" algn="r" rtl="0">
              <a:spcBef>
                <a:spcPts val="0"/>
              </a:spcBef>
              <a:buNone/>
              <a:defRPr sz="900">
                <a:solidFill>
                  <a:srgbClr val="888888"/>
                </a:solidFill>
                <a:latin typeface="Calibri"/>
                <a:ea typeface="Calibri"/>
                <a:cs typeface="Calibri"/>
                <a:sym typeface="Calibri"/>
              </a:defRPr>
            </a:lvl6pPr>
            <a:lvl7pPr marL="0" lvl="6" indent="0" algn="r" rtl="0">
              <a:spcBef>
                <a:spcPts val="0"/>
              </a:spcBef>
              <a:buNone/>
              <a:defRPr sz="900">
                <a:solidFill>
                  <a:srgbClr val="888888"/>
                </a:solidFill>
                <a:latin typeface="Calibri"/>
                <a:ea typeface="Calibri"/>
                <a:cs typeface="Calibri"/>
                <a:sym typeface="Calibri"/>
              </a:defRPr>
            </a:lvl7pPr>
            <a:lvl8pPr marL="0" lvl="7" indent="0" algn="r" rtl="0">
              <a:spcBef>
                <a:spcPts val="0"/>
              </a:spcBef>
              <a:buNone/>
              <a:defRPr sz="900">
                <a:solidFill>
                  <a:srgbClr val="888888"/>
                </a:solidFill>
                <a:latin typeface="Calibri"/>
                <a:ea typeface="Calibri"/>
                <a:cs typeface="Calibri"/>
                <a:sym typeface="Calibri"/>
              </a:defRPr>
            </a:lvl8pPr>
            <a:lvl9pPr marL="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rtl="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Nunito"/>
                <a:ea typeface="Nunito"/>
                <a:cs typeface="Nunito"/>
                <a:sym typeface="Nunito"/>
              </a:defRPr>
            </a:lvl1pPr>
            <a:lvl2pPr lvl="1" algn="r" rtl="0">
              <a:buNone/>
              <a:defRPr sz="1000">
                <a:solidFill>
                  <a:schemeClr val="dk2"/>
                </a:solidFill>
                <a:latin typeface="Nunito"/>
                <a:ea typeface="Nunito"/>
                <a:cs typeface="Nunito"/>
                <a:sym typeface="Nunito"/>
              </a:defRPr>
            </a:lvl2pPr>
            <a:lvl3pPr lvl="2" algn="r" rtl="0">
              <a:buNone/>
              <a:defRPr sz="1000">
                <a:solidFill>
                  <a:schemeClr val="dk2"/>
                </a:solidFill>
                <a:latin typeface="Nunito"/>
                <a:ea typeface="Nunito"/>
                <a:cs typeface="Nunito"/>
                <a:sym typeface="Nunito"/>
              </a:defRPr>
            </a:lvl3pPr>
            <a:lvl4pPr lvl="3" algn="r" rtl="0">
              <a:buNone/>
              <a:defRPr sz="1000">
                <a:solidFill>
                  <a:schemeClr val="dk2"/>
                </a:solidFill>
                <a:latin typeface="Nunito"/>
                <a:ea typeface="Nunito"/>
                <a:cs typeface="Nunito"/>
                <a:sym typeface="Nunito"/>
              </a:defRPr>
            </a:lvl4pPr>
            <a:lvl5pPr lvl="4" algn="r" rtl="0">
              <a:buNone/>
              <a:defRPr sz="1000">
                <a:solidFill>
                  <a:schemeClr val="dk2"/>
                </a:solidFill>
                <a:latin typeface="Nunito"/>
                <a:ea typeface="Nunito"/>
                <a:cs typeface="Nunito"/>
                <a:sym typeface="Nunito"/>
              </a:defRPr>
            </a:lvl5pPr>
            <a:lvl6pPr lvl="5" algn="r" rtl="0">
              <a:buNone/>
              <a:defRPr sz="1000">
                <a:solidFill>
                  <a:schemeClr val="dk2"/>
                </a:solidFill>
                <a:latin typeface="Nunito"/>
                <a:ea typeface="Nunito"/>
                <a:cs typeface="Nunito"/>
                <a:sym typeface="Nunito"/>
              </a:defRPr>
            </a:lvl6pPr>
            <a:lvl7pPr lvl="6" algn="r" rtl="0">
              <a:buNone/>
              <a:defRPr sz="1000">
                <a:solidFill>
                  <a:schemeClr val="dk2"/>
                </a:solidFill>
                <a:latin typeface="Nunito"/>
                <a:ea typeface="Nunito"/>
                <a:cs typeface="Nunito"/>
                <a:sym typeface="Nunito"/>
              </a:defRPr>
            </a:lvl7pPr>
            <a:lvl8pPr lvl="7" algn="r" rtl="0">
              <a:buNone/>
              <a:defRPr sz="1000">
                <a:solidFill>
                  <a:schemeClr val="dk2"/>
                </a:solidFill>
                <a:latin typeface="Nunito"/>
                <a:ea typeface="Nunito"/>
                <a:cs typeface="Nunito"/>
                <a:sym typeface="Nunito"/>
              </a:defRPr>
            </a:lvl8pPr>
            <a:lvl9pPr lvl="8" algn="r" rtl="0">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311699" y="445026"/>
            <a:ext cx="8520600" cy="572700"/>
          </a:xfrm>
          <a:prstGeom prst="rect">
            <a:avLst/>
          </a:prstGeom>
          <a:noFill/>
          <a:ln>
            <a:noFill/>
          </a:ln>
        </p:spPr>
        <p:txBody>
          <a:bodyPr spcFirstLastPara="1" wrap="square" lIns="68550" tIns="68550" rIns="68550" bIns="68550" anchor="t" anchorCtr="0">
            <a:norm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126" name="Google Shape;126;p13"/>
          <p:cNvSpPr txBox="1">
            <a:spLocks noGrp="1"/>
          </p:cNvSpPr>
          <p:nvPr>
            <p:ph type="body" idx="1"/>
          </p:nvPr>
        </p:nvSpPr>
        <p:spPr>
          <a:xfrm>
            <a:off x="311699" y="1152475"/>
            <a:ext cx="8520600" cy="3416400"/>
          </a:xfrm>
          <a:prstGeom prst="rect">
            <a:avLst/>
          </a:prstGeom>
          <a:noFill/>
          <a:ln>
            <a:noFill/>
          </a:ln>
        </p:spPr>
        <p:txBody>
          <a:bodyPr spcFirstLastPara="1" wrap="square" lIns="68550" tIns="68550" rIns="68550" bIns="68550" anchor="t" anchorCtr="0">
            <a:normAutofit/>
          </a:bodyPr>
          <a:lstStyle>
            <a:lvl1pPr marL="457200" marR="0" lvl="0" indent="-317500"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1pPr>
            <a:lvl2pPr marL="914400" marR="0" lvl="1" indent="-317500"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2pPr>
            <a:lvl3pPr marL="1371600" marR="0" lvl="2" indent="-317500"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3pPr>
            <a:lvl4pPr marL="1828800" marR="0" lvl="3" indent="-317500"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4pPr>
            <a:lvl5pPr marL="2286000" marR="0" lvl="4" indent="-317500"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5pPr>
            <a:lvl6pPr marL="2743200" marR="0" lvl="5" indent="-317500"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6pPr>
            <a:lvl7pPr marL="3200400" marR="0" lvl="6" indent="-317500"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7pPr>
            <a:lvl8pPr marL="3657600" marR="0" lvl="7" indent="-317500"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8pPr>
            <a:lvl9pPr marL="4114800" marR="0" lvl="8" indent="-317500" algn="l" rtl="0">
              <a:lnSpc>
                <a:spcPct val="115000"/>
              </a:lnSpc>
              <a:spcBef>
                <a:spcPts val="0"/>
              </a:spcBef>
              <a:spcAft>
                <a:spcPts val="0"/>
              </a:spcAft>
              <a:buClr>
                <a:srgbClr val="585858"/>
              </a:buClr>
              <a:buSzPts val="1400"/>
              <a:buFont typeface="Arial"/>
              <a:buChar char="■"/>
              <a:defRPr sz="1800" b="0" i="0" u="none" strike="noStrike" cap="none">
                <a:solidFill>
                  <a:srgbClr val="585858"/>
                </a:solidFill>
                <a:latin typeface="Arial"/>
                <a:ea typeface="Arial"/>
                <a:cs typeface="Arial"/>
                <a:sym typeface="Arial"/>
              </a:defRPr>
            </a:lvl9pPr>
          </a:lstStyle>
          <a:p>
            <a:endParaRPr/>
          </a:p>
        </p:txBody>
      </p:sp>
      <p:sp>
        <p:nvSpPr>
          <p:cNvPr id="127" name="Google Shape;127;p13"/>
          <p:cNvSpPr txBox="1">
            <a:spLocks noGrp="1"/>
          </p:cNvSpPr>
          <p:nvPr>
            <p:ph type="sldNum" idx="12"/>
          </p:nvPr>
        </p:nvSpPr>
        <p:spPr>
          <a:xfrm>
            <a:off x="8725188" y="4713860"/>
            <a:ext cx="295800" cy="292500"/>
          </a:xfrm>
          <a:prstGeom prst="rect">
            <a:avLst/>
          </a:prstGeom>
          <a:noFill/>
          <a:ln>
            <a:noFill/>
          </a:ln>
        </p:spPr>
        <p:txBody>
          <a:bodyPr spcFirstLastPara="1" wrap="square" lIns="68550" tIns="68550" rIns="68550" bIns="68550" anchor="ctr" anchorCtr="0">
            <a:spAutoFit/>
          </a:bodyPr>
          <a:lstStyle>
            <a:lvl1pPr marL="0" marR="0" lvl="0" indent="0" algn="r" rtl="0">
              <a:spcBef>
                <a:spcPts val="0"/>
              </a:spcBef>
              <a:buNone/>
              <a:defRPr sz="1000" b="0" i="0" u="none" strike="noStrike" cap="none">
                <a:solidFill>
                  <a:srgbClr val="585858"/>
                </a:solidFill>
                <a:latin typeface="Arial"/>
                <a:ea typeface="Arial"/>
                <a:cs typeface="Arial"/>
                <a:sym typeface="Arial"/>
              </a:defRPr>
            </a:lvl1pPr>
            <a:lvl2pPr marL="0" marR="0" lvl="1" indent="0" algn="r" rtl="0">
              <a:spcBef>
                <a:spcPts val="0"/>
              </a:spcBef>
              <a:buNone/>
              <a:defRPr sz="1000" b="0" i="0" u="none" strike="noStrike" cap="none">
                <a:solidFill>
                  <a:srgbClr val="585858"/>
                </a:solidFill>
                <a:latin typeface="Arial"/>
                <a:ea typeface="Arial"/>
                <a:cs typeface="Arial"/>
                <a:sym typeface="Arial"/>
              </a:defRPr>
            </a:lvl2pPr>
            <a:lvl3pPr marL="0" marR="0" lvl="2" indent="0" algn="r" rtl="0">
              <a:spcBef>
                <a:spcPts val="0"/>
              </a:spcBef>
              <a:buNone/>
              <a:defRPr sz="1000" b="0" i="0" u="none" strike="noStrike" cap="none">
                <a:solidFill>
                  <a:srgbClr val="585858"/>
                </a:solidFill>
                <a:latin typeface="Arial"/>
                <a:ea typeface="Arial"/>
                <a:cs typeface="Arial"/>
                <a:sym typeface="Arial"/>
              </a:defRPr>
            </a:lvl3pPr>
            <a:lvl4pPr marL="0" marR="0" lvl="3" indent="0" algn="r" rtl="0">
              <a:spcBef>
                <a:spcPts val="0"/>
              </a:spcBef>
              <a:buNone/>
              <a:defRPr sz="1000" b="0" i="0" u="none" strike="noStrike" cap="none">
                <a:solidFill>
                  <a:srgbClr val="585858"/>
                </a:solidFill>
                <a:latin typeface="Arial"/>
                <a:ea typeface="Arial"/>
                <a:cs typeface="Arial"/>
                <a:sym typeface="Arial"/>
              </a:defRPr>
            </a:lvl4pPr>
            <a:lvl5pPr marL="0" marR="0" lvl="4" indent="0" algn="r" rtl="0">
              <a:spcBef>
                <a:spcPts val="0"/>
              </a:spcBef>
              <a:buNone/>
              <a:defRPr sz="1000" b="0" i="0" u="none" strike="noStrike" cap="none">
                <a:solidFill>
                  <a:srgbClr val="585858"/>
                </a:solidFill>
                <a:latin typeface="Arial"/>
                <a:ea typeface="Arial"/>
                <a:cs typeface="Arial"/>
                <a:sym typeface="Arial"/>
              </a:defRPr>
            </a:lvl5pPr>
            <a:lvl6pPr marL="0" marR="0" lvl="5" indent="0" algn="r" rtl="0">
              <a:spcBef>
                <a:spcPts val="0"/>
              </a:spcBef>
              <a:buNone/>
              <a:defRPr sz="1000" b="0" i="0" u="none" strike="noStrike" cap="none">
                <a:solidFill>
                  <a:srgbClr val="585858"/>
                </a:solidFill>
                <a:latin typeface="Arial"/>
                <a:ea typeface="Arial"/>
                <a:cs typeface="Arial"/>
                <a:sym typeface="Arial"/>
              </a:defRPr>
            </a:lvl6pPr>
            <a:lvl7pPr marL="0" marR="0" lvl="6" indent="0" algn="r" rtl="0">
              <a:spcBef>
                <a:spcPts val="0"/>
              </a:spcBef>
              <a:buNone/>
              <a:defRPr sz="1000" b="0" i="0" u="none" strike="noStrike" cap="none">
                <a:solidFill>
                  <a:srgbClr val="585858"/>
                </a:solidFill>
                <a:latin typeface="Arial"/>
                <a:ea typeface="Arial"/>
                <a:cs typeface="Arial"/>
                <a:sym typeface="Arial"/>
              </a:defRPr>
            </a:lvl7pPr>
            <a:lvl8pPr marL="0" marR="0" lvl="7" indent="0" algn="r" rtl="0">
              <a:spcBef>
                <a:spcPts val="0"/>
              </a:spcBef>
              <a:buNone/>
              <a:defRPr sz="1000" b="0" i="0" u="none" strike="noStrike" cap="none">
                <a:solidFill>
                  <a:srgbClr val="585858"/>
                </a:solidFill>
                <a:latin typeface="Arial"/>
                <a:ea typeface="Arial"/>
                <a:cs typeface="Arial"/>
                <a:sym typeface="Arial"/>
              </a:defRPr>
            </a:lvl8pPr>
            <a:lvl9pPr marL="0" marR="0" lvl="8" indent="0" algn="r" rtl="0">
              <a:spcBef>
                <a:spcPts val="0"/>
              </a:spcBef>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ctrTitle"/>
          </p:nvPr>
        </p:nvSpPr>
        <p:spPr>
          <a:xfrm>
            <a:off x="1891353" y="1228908"/>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Adaptive Planning for Piney Run, MD</a:t>
            </a:r>
            <a:endParaRPr/>
          </a:p>
        </p:txBody>
      </p:sp>
      <p:sp>
        <p:nvSpPr>
          <p:cNvPr id="219" name="Google Shape;219;p36"/>
          <p:cNvSpPr txBox="1">
            <a:spLocks noGrp="1"/>
          </p:cNvSpPr>
          <p:nvPr>
            <p:ph type="subTitle" idx="1"/>
          </p:nvPr>
        </p:nvSpPr>
        <p:spPr>
          <a:xfrm>
            <a:off x="1277100" y="3423350"/>
            <a:ext cx="6589800" cy="52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666666"/>
                </a:solidFill>
                <a:highlight>
                  <a:srgbClr val="FFFFFF"/>
                </a:highlight>
                <a:latin typeface="Nunito"/>
                <a:ea typeface="Nunito"/>
                <a:cs typeface="Nunito"/>
                <a:sym typeface="Nunito"/>
              </a:rPr>
              <a:t>By </a:t>
            </a:r>
            <a:r>
              <a:rPr lang="en">
                <a:solidFill>
                  <a:srgbClr val="666666"/>
                </a:solidFill>
                <a:highlight>
                  <a:schemeClr val="dk1"/>
                </a:highlight>
                <a:latin typeface="Nunito"/>
                <a:ea typeface="Nunito"/>
                <a:cs typeface="Nunito"/>
                <a:sym typeface="Nunito"/>
              </a:rPr>
              <a:t>Kimberly Allen, </a:t>
            </a:r>
            <a:r>
              <a:rPr lang="en">
                <a:solidFill>
                  <a:srgbClr val="666666"/>
                </a:solidFill>
                <a:highlight>
                  <a:srgbClr val="FFFFFF"/>
                </a:highlight>
                <a:latin typeface="Nunito"/>
                <a:ea typeface="Nunito"/>
                <a:cs typeface="Nunito"/>
                <a:sym typeface="Nunito"/>
              </a:rPr>
              <a:t>Michala L. Hendrick, </a:t>
            </a:r>
            <a:r>
              <a:rPr lang="en">
                <a:solidFill>
                  <a:srgbClr val="666666"/>
                </a:solidFill>
                <a:highlight>
                  <a:schemeClr val="dk1"/>
                </a:highlight>
                <a:latin typeface="Nunito"/>
                <a:ea typeface="Nunito"/>
                <a:cs typeface="Nunito"/>
                <a:sym typeface="Nunito"/>
              </a:rPr>
              <a:t>Jack J. Saladino, Morgan E. Thomas,</a:t>
            </a:r>
            <a:r>
              <a:rPr lang="en">
                <a:solidFill>
                  <a:srgbClr val="666666"/>
                </a:solidFill>
                <a:highlight>
                  <a:srgbClr val="FFFFFF"/>
                </a:highlight>
                <a:latin typeface="Nunito"/>
                <a:ea typeface="Nunito"/>
                <a:cs typeface="Nunito"/>
                <a:sym typeface="Nunito"/>
              </a:rPr>
              <a:t> Keigan A. Thornton &amp; Tiffany N. Wood </a:t>
            </a:r>
            <a:endParaRPr>
              <a:latin typeface="Nunito"/>
              <a:ea typeface="Nunito"/>
              <a:cs typeface="Nunito"/>
              <a:sym typeface="Nunito"/>
            </a:endParaRPr>
          </a:p>
        </p:txBody>
      </p:sp>
      <p:sp>
        <p:nvSpPr>
          <p:cNvPr id="220" name="Google Shape;220;p36"/>
          <p:cNvSpPr txBox="1">
            <a:spLocks noGrp="1"/>
          </p:cNvSpPr>
          <p:nvPr>
            <p:ph type="ctrTitle"/>
          </p:nvPr>
        </p:nvSpPr>
        <p:spPr>
          <a:xfrm>
            <a:off x="2037400" y="2571753"/>
            <a:ext cx="5361300" cy="92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1820">
                <a:latin typeface="Nunito Light"/>
                <a:ea typeface="Nunito Light"/>
                <a:cs typeface="Nunito Light"/>
                <a:sym typeface="Nunito Light"/>
              </a:rPr>
              <a:t>Stability and resiliency in a changing climate</a:t>
            </a:r>
            <a:endParaRPr sz="1820">
              <a:latin typeface="Nunito Light"/>
              <a:ea typeface="Nunito Light"/>
              <a:cs typeface="Nunito Light"/>
              <a:sym typeface="Nuni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5"/>
          <p:cNvSpPr/>
          <p:nvPr/>
        </p:nvSpPr>
        <p:spPr>
          <a:xfrm>
            <a:off x="7496193" y="2269802"/>
            <a:ext cx="332100" cy="298500"/>
          </a:xfrm>
          <a:prstGeom prst="ellipse">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1A</a:t>
            </a:r>
            <a:endParaRPr sz="600"/>
          </a:p>
        </p:txBody>
      </p:sp>
      <p:cxnSp>
        <p:nvCxnSpPr>
          <p:cNvPr id="329" name="Google Shape;329;p45"/>
          <p:cNvCxnSpPr/>
          <p:nvPr/>
        </p:nvCxnSpPr>
        <p:spPr>
          <a:xfrm rot="10800000">
            <a:off x="6568318" y="216900"/>
            <a:ext cx="2100" cy="4714200"/>
          </a:xfrm>
          <a:prstGeom prst="straightConnector1">
            <a:avLst/>
          </a:prstGeom>
          <a:noFill/>
          <a:ln w="19050" cap="flat" cmpd="sng">
            <a:solidFill>
              <a:srgbClr val="000000"/>
            </a:solidFill>
            <a:prstDash val="solid"/>
            <a:miter lim="800000"/>
            <a:headEnd type="triangle" w="med" len="med"/>
            <a:tailEnd type="triangle" w="med" len="med"/>
          </a:ln>
        </p:spPr>
      </p:cxnSp>
      <p:cxnSp>
        <p:nvCxnSpPr>
          <p:cNvPr id="330" name="Google Shape;330;p45"/>
          <p:cNvCxnSpPr/>
          <p:nvPr/>
        </p:nvCxnSpPr>
        <p:spPr>
          <a:xfrm flipH="1">
            <a:off x="4123500" y="2721200"/>
            <a:ext cx="4824600" cy="5700"/>
          </a:xfrm>
          <a:prstGeom prst="straightConnector1">
            <a:avLst/>
          </a:prstGeom>
          <a:noFill/>
          <a:ln w="19050" cap="flat" cmpd="sng">
            <a:solidFill>
              <a:srgbClr val="000000"/>
            </a:solidFill>
            <a:prstDash val="solid"/>
            <a:miter lim="800000"/>
            <a:headEnd type="triangle" w="med" len="med"/>
            <a:tailEnd type="triangle" w="med" len="med"/>
          </a:ln>
        </p:spPr>
      </p:cxnSp>
      <p:sp>
        <p:nvSpPr>
          <p:cNvPr id="331" name="Google Shape;331;p45"/>
          <p:cNvSpPr txBox="1"/>
          <p:nvPr/>
        </p:nvSpPr>
        <p:spPr>
          <a:xfrm>
            <a:off x="6635389" y="228958"/>
            <a:ext cx="10902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rgbClr val="000000"/>
                </a:solidFill>
                <a:latin typeface="Calibri"/>
                <a:ea typeface="Calibri"/>
                <a:cs typeface="Calibri"/>
                <a:sym typeface="Calibri"/>
              </a:rPr>
              <a:t>High leverage</a:t>
            </a:r>
            <a:endParaRPr sz="900"/>
          </a:p>
        </p:txBody>
      </p:sp>
      <p:sp>
        <p:nvSpPr>
          <p:cNvPr id="332" name="Google Shape;332;p45"/>
          <p:cNvSpPr txBox="1"/>
          <p:nvPr/>
        </p:nvSpPr>
        <p:spPr>
          <a:xfrm>
            <a:off x="8053805" y="2726941"/>
            <a:ext cx="10902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rgbClr val="000000"/>
                </a:solidFill>
                <a:latin typeface="Calibri"/>
                <a:ea typeface="Calibri"/>
                <a:cs typeface="Calibri"/>
                <a:sym typeface="Calibri"/>
              </a:rPr>
              <a:t>High relevance </a:t>
            </a:r>
            <a:endParaRPr sz="1100"/>
          </a:p>
        </p:txBody>
      </p:sp>
      <p:sp>
        <p:nvSpPr>
          <p:cNvPr id="333" name="Google Shape;333;p45"/>
          <p:cNvSpPr txBox="1"/>
          <p:nvPr/>
        </p:nvSpPr>
        <p:spPr>
          <a:xfrm>
            <a:off x="6570418" y="4634342"/>
            <a:ext cx="10902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rgbClr val="000000"/>
                </a:solidFill>
                <a:latin typeface="Calibri"/>
                <a:ea typeface="Calibri"/>
                <a:cs typeface="Calibri"/>
                <a:sym typeface="Calibri"/>
              </a:rPr>
              <a:t>Low leverage </a:t>
            </a:r>
            <a:endParaRPr sz="1100"/>
          </a:p>
        </p:txBody>
      </p:sp>
      <p:sp>
        <p:nvSpPr>
          <p:cNvPr id="334" name="Google Shape;334;p45"/>
          <p:cNvSpPr txBox="1"/>
          <p:nvPr/>
        </p:nvSpPr>
        <p:spPr>
          <a:xfrm>
            <a:off x="4105325" y="2735386"/>
            <a:ext cx="10902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rgbClr val="000000"/>
                </a:solidFill>
                <a:latin typeface="Calibri"/>
                <a:ea typeface="Calibri"/>
                <a:cs typeface="Calibri"/>
                <a:sym typeface="Calibri"/>
              </a:rPr>
              <a:t>Low relevance </a:t>
            </a:r>
            <a:endParaRPr sz="1100"/>
          </a:p>
        </p:txBody>
      </p:sp>
      <p:sp>
        <p:nvSpPr>
          <p:cNvPr id="335" name="Google Shape;335;p45"/>
          <p:cNvSpPr txBox="1"/>
          <p:nvPr/>
        </p:nvSpPr>
        <p:spPr>
          <a:xfrm>
            <a:off x="199400" y="963650"/>
            <a:ext cx="3534600" cy="838800"/>
          </a:xfrm>
          <a:prstGeom prst="rect">
            <a:avLst/>
          </a:prstGeom>
          <a:noFill/>
          <a:ln>
            <a:noFill/>
          </a:ln>
        </p:spPr>
        <p:txBody>
          <a:bodyPr spcFirstLastPara="1" wrap="square" lIns="68575" tIns="34275" rIns="68575" bIns="34275" anchor="t" anchorCtr="0">
            <a:spAutoFit/>
          </a:bodyPr>
          <a:lstStyle/>
          <a:p>
            <a:pPr marL="254000" lvl="0" indent="-254000" algn="l" rtl="0">
              <a:spcBef>
                <a:spcPts val="0"/>
              </a:spcBef>
              <a:spcAft>
                <a:spcPts val="0"/>
              </a:spcAft>
              <a:buClr>
                <a:srgbClr val="FF0000"/>
              </a:buClr>
              <a:buSzPts val="1000"/>
              <a:buFont typeface="Calibri"/>
              <a:buAutoNum type="arabicPeriod"/>
            </a:pPr>
            <a:r>
              <a:rPr lang="en" sz="1000" b="1">
                <a:solidFill>
                  <a:srgbClr val="FF0000"/>
                </a:solidFill>
                <a:latin typeface="Calibri"/>
                <a:ea typeface="Calibri"/>
                <a:cs typeface="Calibri"/>
                <a:sym typeface="Calibri"/>
              </a:rPr>
              <a:t>Economic Rules </a:t>
            </a:r>
            <a:endParaRPr sz="1000" b="1">
              <a:solidFill>
                <a:srgbClr val="FF0000"/>
              </a:solidFill>
              <a:latin typeface="Calibri"/>
              <a:ea typeface="Calibri"/>
              <a:cs typeface="Calibri"/>
              <a:sym typeface="Calibri"/>
            </a:endParaRPr>
          </a:p>
          <a:p>
            <a:pPr marL="596900" marR="0" lvl="1" indent="-254000" algn="l" rtl="0">
              <a:spcBef>
                <a:spcPts val="0"/>
              </a:spcBef>
              <a:spcAft>
                <a:spcPts val="0"/>
              </a:spcAft>
              <a:buClr>
                <a:srgbClr val="999999"/>
              </a:buClr>
              <a:buSzPts val="1000"/>
              <a:buFont typeface="Calibri"/>
              <a:buAutoNum type="alphaUcPeriod"/>
            </a:pPr>
            <a:r>
              <a:rPr lang="en" sz="1000" b="0" i="0" u="none" strike="noStrike" cap="none">
                <a:solidFill>
                  <a:srgbClr val="999999"/>
                </a:solidFill>
                <a:latin typeface="Calibri"/>
                <a:ea typeface="Calibri"/>
                <a:cs typeface="Calibri"/>
                <a:sym typeface="Calibri"/>
              </a:rPr>
              <a:t>Profit oriented thinking (as an </a:t>
            </a:r>
            <a:r>
              <a:rPr lang="en" sz="1000">
                <a:solidFill>
                  <a:srgbClr val="999999"/>
                </a:solidFill>
                <a:latin typeface="Calibri"/>
                <a:ea typeface="Calibri"/>
                <a:cs typeface="Calibri"/>
                <a:sym typeface="Calibri"/>
              </a:rPr>
              <a:t>inhibitor</a:t>
            </a:r>
            <a:r>
              <a:rPr lang="en" sz="1000" b="0" i="0" u="none" strike="noStrike" cap="none">
                <a:solidFill>
                  <a:srgbClr val="999999"/>
                </a:solidFill>
                <a:latin typeface="Calibri"/>
                <a:ea typeface="Calibri"/>
                <a:cs typeface="Calibri"/>
                <a:sym typeface="Calibri"/>
              </a:rPr>
              <a:t>) </a:t>
            </a:r>
            <a:endParaRPr sz="1000">
              <a:solidFill>
                <a:srgbClr val="999999"/>
              </a:solidFill>
            </a:endParaRPr>
          </a:p>
          <a:p>
            <a:pPr marL="596900" marR="0" lvl="1" indent="-254000" algn="l" rtl="0">
              <a:spcBef>
                <a:spcPts val="0"/>
              </a:spcBef>
              <a:spcAft>
                <a:spcPts val="0"/>
              </a:spcAft>
              <a:buClr>
                <a:srgbClr val="999999"/>
              </a:buClr>
              <a:buSzPts val="1000"/>
              <a:buFont typeface="Calibri"/>
              <a:buAutoNum type="alphaUcPeriod"/>
            </a:pPr>
            <a:r>
              <a:rPr lang="en" sz="1000" b="0" i="0" u="none" strike="noStrike" cap="none">
                <a:solidFill>
                  <a:srgbClr val="999999"/>
                </a:solidFill>
                <a:latin typeface="Calibri"/>
                <a:ea typeface="Calibri"/>
                <a:cs typeface="Calibri"/>
                <a:sym typeface="Calibri"/>
              </a:rPr>
              <a:t>Non-ag. BMP fees</a:t>
            </a:r>
            <a:endParaRPr sz="1000">
              <a:solidFill>
                <a:srgbClr val="999999"/>
              </a:solidFill>
            </a:endParaRPr>
          </a:p>
          <a:p>
            <a:pPr marL="596900" marR="0" lvl="1" indent="-254000" algn="l" rtl="0">
              <a:spcBef>
                <a:spcPts val="0"/>
              </a:spcBef>
              <a:spcAft>
                <a:spcPts val="0"/>
              </a:spcAft>
              <a:buClr>
                <a:srgbClr val="000000"/>
              </a:buClr>
              <a:buSzPts val="1000"/>
              <a:buFont typeface="Calibri"/>
              <a:buAutoNum type="alphaUcPeriod"/>
            </a:pPr>
            <a:r>
              <a:rPr lang="en" sz="1000" b="1" i="0" u="none" strike="noStrike" cap="none">
                <a:solidFill>
                  <a:srgbClr val="000000"/>
                </a:solidFill>
                <a:latin typeface="Calibri"/>
                <a:ea typeface="Calibri"/>
                <a:cs typeface="Calibri"/>
                <a:sym typeface="Calibri"/>
              </a:rPr>
              <a:t>Privately funded, grant, partnerships</a:t>
            </a:r>
            <a:endParaRPr sz="1000" b="1"/>
          </a:p>
          <a:p>
            <a:pPr marL="596900" marR="0" lvl="1" indent="-254000" algn="l" rtl="0">
              <a:spcBef>
                <a:spcPts val="0"/>
              </a:spcBef>
              <a:spcAft>
                <a:spcPts val="0"/>
              </a:spcAft>
              <a:buClr>
                <a:srgbClr val="999999"/>
              </a:buClr>
              <a:buSzPts val="1000"/>
              <a:buFont typeface="Calibri"/>
              <a:buAutoNum type="alphaUcPeriod"/>
            </a:pPr>
            <a:r>
              <a:rPr lang="en" sz="1000">
                <a:solidFill>
                  <a:srgbClr val="999999"/>
                </a:solidFill>
                <a:latin typeface="Calibri"/>
                <a:ea typeface="Calibri"/>
                <a:cs typeface="Calibri"/>
                <a:sym typeface="Calibri"/>
              </a:rPr>
              <a:t>Industrial Use responsibilities and regulations</a:t>
            </a:r>
            <a:endParaRPr sz="1000">
              <a:solidFill>
                <a:srgbClr val="999999"/>
              </a:solidFill>
            </a:endParaRPr>
          </a:p>
        </p:txBody>
      </p:sp>
      <p:sp>
        <p:nvSpPr>
          <p:cNvPr id="336" name="Google Shape;336;p45"/>
          <p:cNvSpPr txBox="1"/>
          <p:nvPr/>
        </p:nvSpPr>
        <p:spPr>
          <a:xfrm>
            <a:off x="199400" y="1860225"/>
            <a:ext cx="4035600" cy="992700"/>
          </a:xfrm>
          <a:prstGeom prst="rect">
            <a:avLst/>
          </a:prstGeom>
          <a:noFill/>
          <a:ln>
            <a:noFill/>
          </a:ln>
        </p:spPr>
        <p:txBody>
          <a:bodyPr spcFirstLastPara="1" wrap="square" lIns="68575" tIns="34275" rIns="68575" bIns="34275" anchor="t" anchorCtr="0">
            <a:spAutoFit/>
          </a:bodyPr>
          <a:lstStyle/>
          <a:p>
            <a:pPr marL="254000" marR="0" lvl="0" indent="-254000" algn="l" rtl="0">
              <a:spcBef>
                <a:spcPts val="0"/>
              </a:spcBef>
              <a:spcAft>
                <a:spcPts val="0"/>
              </a:spcAft>
              <a:buClr>
                <a:srgbClr val="4472C4"/>
              </a:buClr>
              <a:buSzPts val="1000"/>
              <a:buFont typeface="Calibri"/>
              <a:buAutoNum type="arabicPeriod" startAt="2"/>
            </a:pPr>
            <a:r>
              <a:rPr lang="en" sz="1000" b="1">
                <a:solidFill>
                  <a:srgbClr val="4472C4"/>
                </a:solidFill>
                <a:latin typeface="Calibri"/>
                <a:ea typeface="Calibri"/>
                <a:cs typeface="Calibri"/>
                <a:sym typeface="Calibri"/>
              </a:rPr>
              <a:t>Laws and Regulations</a:t>
            </a:r>
            <a:endParaRPr sz="1000" b="1">
              <a:solidFill>
                <a:srgbClr val="000000"/>
              </a:solidFill>
              <a:latin typeface="Calibri"/>
              <a:ea typeface="Calibri"/>
              <a:cs typeface="Calibri"/>
              <a:sym typeface="Calibri"/>
            </a:endParaRPr>
          </a:p>
          <a:p>
            <a:pPr marL="596900" marR="0" lvl="1" indent="-254000" algn="l" rtl="0">
              <a:spcBef>
                <a:spcPts val="0"/>
              </a:spcBef>
              <a:spcAft>
                <a:spcPts val="0"/>
              </a:spcAft>
              <a:buClr>
                <a:srgbClr val="B7B7B7"/>
              </a:buClr>
              <a:buSzPts val="1000"/>
              <a:buFont typeface="Calibri"/>
              <a:buAutoNum type="alphaUcPeriod"/>
            </a:pPr>
            <a:r>
              <a:rPr lang="en" sz="1000" b="0" i="0" u="none" strike="noStrike" cap="none">
                <a:solidFill>
                  <a:srgbClr val="B7B7B7"/>
                </a:solidFill>
                <a:latin typeface="Calibri"/>
                <a:ea typeface="Calibri"/>
                <a:cs typeface="Calibri"/>
                <a:sym typeface="Calibri"/>
              </a:rPr>
              <a:t>Local land codes and water regulation</a:t>
            </a:r>
            <a:endParaRPr sz="1000">
              <a:solidFill>
                <a:srgbClr val="B7B7B7"/>
              </a:solidFill>
            </a:endParaRPr>
          </a:p>
          <a:p>
            <a:pPr marL="596900" marR="0" lvl="1" indent="-254000" algn="l" rtl="0">
              <a:spcBef>
                <a:spcPts val="0"/>
              </a:spcBef>
              <a:spcAft>
                <a:spcPts val="0"/>
              </a:spcAft>
              <a:buClr>
                <a:srgbClr val="000000"/>
              </a:buClr>
              <a:buSzPts val="1000"/>
              <a:buFont typeface="Calibri"/>
              <a:buAutoNum type="alphaUcPeriod"/>
            </a:pPr>
            <a:r>
              <a:rPr lang="en" sz="1000" b="1" i="0" u="none" strike="noStrike" cap="none">
                <a:solidFill>
                  <a:srgbClr val="000000"/>
                </a:solidFill>
                <a:latin typeface="Calibri"/>
                <a:ea typeface="Calibri"/>
                <a:cs typeface="Calibri"/>
                <a:sym typeface="Calibri"/>
              </a:rPr>
              <a:t>Private property rights</a:t>
            </a:r>
            <a:endParaRPr sz="1000" b="1"/>
          </a:p>
          <a:p>
            <a:pPr marL="596900" marR="0" lvl="1" indent="-254000" algn="l" rtl="0">
              <a:spcBef>
                <a:spcPts val="0"/>
              </a:spcBef>
              <a:spcAft>
                <a:spcPts val="0"/>
              </a:spcAft>
              <a:buClr>
                <a:srgbClr val="999999"/>
              </a:buClr>
              <a:buSzPts val="1000"/>
              <a:buFont typeface="Calibri"/>
              <a:buAutoNum type="alphaUcPeriod"/>
            </a:pPr>
            <a:r>
              <a:rPr lang="en" sz="1000">
                <a:solidFill>
                  <a:srgbClr val="999999"/>
                </a:solidFill>
                <a:latin typeface="Calibri"/>
                <a:ea typeface="Calibri"/>
                <a:cs typeface="Calibri"/>
                <a:sym typeface="Calibri"/>
              </a:rPr>
              <a:t>Species specific laws/regulations for flora and fauna</a:t>
            </a:r>
            <a:endParaRPr sz="1000">
              <a:solidFill>
                <a:srgbClr val="999999"/>
              </a:solidFill>
            </a:endParaRPr>
          </a:p>
          <a:p>
            <a:pPr marL="596900" marR="0" lvl="1" indent="-254000" algn="l" rtl="0">
              <a:spcBef>
                <a:spcPts val="0"/>
              </a:spcBef>
              <a:spcAft>
                <a:spcPts val="0"/>
              </a:spcAft>
              <a:buClr>
                <a:srgbClr val="999999"/>
              </a:buClr>
              <a:buSzPts val="1000"/>
              <a:buFont typeface="Calibri"/>
              <a:buAutoNum type="alphaUcPeriod"/>
            </a:pPr>
            <a:r>
              <a:rPr lang="en" sz="1000">
                <a:solidFill>
                  <a:srgbClr val="999999"/>
                </a:solidFill>
                <a:latin typeface="Calibri"/>
                <a:ea typeface="Calibri"/>
                <a:cs typeface="Calibri"/>
                <a:sym typeface="Calibri"/>
              </a:rPr>
              <a:t>Agricultural Regulations</a:t>
            </a:r>
            <a:endParaRPr sz="1000">
              <a:solidFill>
                <a:srgbClr val="999999"/>
              </a:solidFill>
            </a:endParaRPr>
          </a:p>
          <a:p>
            <a:pPr marL="596900" marR="0" lvl="1" indent="-254000" algn="l" rtl="0">
              <a:spcBef>
                <a:spcPts val="0"/>
              </a:spcBef>
              <a:spcAft>
                <a:spcPts val="0"/>
              </a:spcAft>
              <a:buClr>
                <a:srgbClr val="999999"/>
              </a:buClr>
              <a:buSzPts val="1000"/>
              <a:buFont typeface="Calibri"/>
              <a:buAutoNum type="alphaUcPeriod"/>
            </a:pPr>
            <a:r>
              <a:rPr lang="en" sz="1000">
                <a:solidFill>
                  <a:srgbClr val="999999"/>
                </a:solidFill>
                <a:latin typeface="Calibri"/>
                <a:ea typeface="Calibri"/>
                <a:cs typeface="Calibri"/>
                <a:sym typeface="Calibri"/>
              </a:rPr>
              <a:t>Industry rights</a:t>
            </a:r>
            <a:endParaRPr sz="1000">
              <a:solidFill>
                <a:srgbClr val="999999"/>
              </a:solidFill>
              <a:latin typeface="Calibri"/>
              <a:ea typeface="Calibri"/>
              <a:cs typeface="Calibri"/>
              <a:sym typeface="Calibri"/>
            </a:endParaRPr>
          </a:p>
        </p:txBody>
      </p:sp>
      <p:sp>
        <p:nvSpPr>
          <p:cNvPr id="337" name="Google Shape;337;p45"/>
          <p:cNvSpPr txBox="1"/>
          <p:nvPr/>
        </p:nvSpPr>
        <p:spPr>
          <a:xfrm>
            <a:off x="199400" y="2852925"/>
            <a:ext cx="4108200" cy="992700"/>
          </a:xfrm>
          <a:prstGeom prst="rect">
            <a:avLst/>
          </a:prstGeom>
          <a:noFill/>
          <a:ln>
            <a:noFill/>
          </a:ln>
        </p:spPr>
        <p:txBody>
          <a:bodyPr spcFirstLastPara="1" wrap="square" lIns="68575" tIns="34275" rIns="68575" bIns="34275" anchor="t" anchorCtr="0">
            <a:spAutoFit/>
          </a:bodyPr>
          <a:lstStyle/>
          <a:p>
            <a:pPr marL="254000" marR="0" lvl="0" indent="-254000" algn="l" rtl="0">
              <a:spcBef>
                <a:spcPts val="0"/>
              </a:spcBef>
              <a:spcAft>
                <a:spcPts val="0"/>
              </a:spcAft>
              <a:buClr>
                <a:srgbClr val="70AD47"/>
              </a:buClr>
              <a:buSzPts val="1000"/>
              <a:buFont typeface="Calibri"/>
              <a:buAutoNum type="arabicPeriod" startAt="3"/>
            </a:pPr>
            <a:r>
              <a:rPr lang="en" sz="1000" b="1">
                <a:solidFill>
                  <a:srgbClr val="70AD47"/>
                </a:solidFill>
                <a:latin typeface="Calibri"/>
                <a:ea typeface="Calibri"/>
                <a:cs typeface="Calibri"/>
                <a:sym typeface="Calibri"/>
              </a:rPr>
              <a:t>Ethics</a:t>
            </a:r>
            <a:endParaRPr sz="1000" b="1"/>
          </a:p>
          <a:p>
            <a:pPr marL="596900" marR="0" lvl="1" indent="-254000" algn="l" rtl="0">
              <a:spcBef>
                <a:spcPts val="0"/>
              </a:spcBef>
              <a:spcAft>
                <a:spcPts val="0"/>
              </a:spcAft>
              <a:buClr>
                <a:srgbClr val="000000"/>
              </a:buClr>
              <a:buSzPts val="1000"/>
              <a:buFont typeface="Calibri"/>
              <a:buAutoNum type="alphaUcPeriod"/>
            </a:pPr>
            <a:r>
              <a:rPr lang="en" sz="1000" b="1" i="0" u="none" strike="noStrike" cap="none">
                <a:solidFill>
                  <a:srgbClr val="000000"/>
                </a:solidFill>
                <a:latin typeface="Calibri"/>
                <a:ea typeface="Calibri"/>
                <a:cs typeface="Calibri"/>
                <a:sym typeface="Calibri"/>
              </a:rPr>
              <a:t>The landowner's intent is to restore the integrity of Piney Run through partnership and and collaboration with landowners </a:t>
            </a:r>
            <a:endParaRPr sz="1000" b="1"/>
          </a:p>
          <a:p>
            <a:pPr marL="596900" marR="0" lvl="1" indent="-254000" algn="l" rtl="0">
              <a:spcBef>
                <a:spcPts val="0"/>
              </a:spcBef>
              <a:spcAft>
                <a:spcPts val="0"/>
              </a:spcAft>
              <a:buClr>
                <a:srgbClr val="999999"/>
              </a:buClr>
              <a:buSzPts val="1000"/>
              <a:buFont typeface="Calibri"/>
              <a:buAutoNum type="alphaUcPeriod"/>
            </a:pPr>
            <a:r>
              <a:rPr lang="en" sz="1000" b="0" i="0" u="none" strike="noStrike" cap="none">
                <a:solidFill>
                  <a:srgbClr val="999999"/>
                </a:solidFill>
                <a:latin typeface="Calibri"/>
                <a:ea typeface="Calibri"/>
                <a:cs typeface="Calibri"/>
                <a:sym typeface="Calibri"/>
              </a:rPr>
              <a:t>The project is driven by personal ethics </a:t>
            </a:r>
            <a:endParaRPr sz="1000">
              <a:solidFill>
                <a:srgbClr val="999999"/>
              </a:solidFill>
            </a:endParaRPr>
          </a:p>
          <a:p>
            <a:pPr marL="596900" marR="0" lvl="1" indent="-254000" algn="l" rtl="0">
              <a:spcBef>
                <a:spcPts val="0"/>
              </a:spcBef>
              <a:spcAft>
                <a:spcPts val="0"/>
              </a:spcAft>
              <a:buClr>
                <a:srgbClr val="999999"/>
              </a:buClr>
              <a:buSzPts val="1000"/>
              <a:buFont typeface="Calibri"/>
              <a:buAutoNum type="alphaUcPeriod"/>
            </a:pPr>
            <a:r>
              <a:rPr lang="en" sz="1000">
                <a:solidFill>
                  <a:srgbClr val="999999"/>
                </a:solidFill>
                <a:latin typeface="Calibri"/>
                <a:ea typeface="Calibri"/>
                <a:cs typeface="Calibri"/>
                <a:sym typeface="Calibri"/>
              </a:rPr>
              <a:t>Watershed sustainability</a:t>
            </a:r>
            <a:endParaRPr sz="1000">
              <a:solidFill>
                <a:srgbClr val="999999"/>
              </a:solidFill>
            </a:endParaRPr>
          </a:p>
          <a:p>
            <a:pPr marL="596900" marR="0" lvl="1" indent="-254000" algn="l" rtl="0">
              <a:spcBef>
                <a:spcPts val="0"/>
              </a:spcBef>
              <a:spcAft>
                <a:spcPts val="0"/>
              </a:spcAft>
              <a:buClr>
                <a:srgbClr val="999999"/>
              </a:buClr>
              <a:buSzPts val="1000"/>
              <a:buFont typeface="Calibri"/>
              <a:buAutoNum type="alphaUcPeriod"/>
            </a:pPr>
            <a:r>
              <a:rPr lang="en" sz="1000">
                <a:solidFill>
                  <a:srgbClr val="999999"/>
                </a:solidFill>
                <a:latin typeface="Calibri"/>
                <a:ea typeface="Calibri"/>
                <a:cs typeface="Calibri"/>
                <a:sym typeface="Calibri"/>
              </a:rPr>
              <a:t>Ensuring Environmental Stewardship (researcher ethic)</a:t>
            </a:r>
            <a:endParaRPr sz="1000">
              <a:solidFill>
                <a:srgbClr val="999999"/>
              </a:solidFill>
            </a:endParaRPr>
          </a:p>
        </p:txBody>
      </p:sp>
      <p:sp>
        <p:nvSpPr>
          <p:cNvPr id="338" name="Google Shape;338;p45"/>
          <p:cNvSpPr txBox="1"/>
          <p:nvPr/>
        </p:nvSpPr>
        <p:spPr>
          <a:xfrm>
            <a:off x="199400" y="3938400"/>
            <a:ext cx="3985500" cy="992700"/>
          </a:xfrm>
          <a:prstGeom prst="rect">
            <a:avLst/>
          </a:prstGeom>
          <a:noFill/>
          <a:ln>
            <a:noFill/>
          </a:ln>
        </p:spPr>
        <p:txBody>
          <a:bodyPr spcFirstLastPara="1" wrap="square" lIns="68575" tIns="34275" rIns="68575" bIns="34275" anchor="t" anchorCtr="0">
            <a:spAutoFit/>
          </a:bodyPr>
          <a:lstStyle/>
          <a:p>
            <a:pPr marL="254000" marR="0" lvl="0" indent="-254000" algn="l" rtl="0">
              <a:spcBef>
                <a:spcPts val="0"/>
              </a:spcBef>
              <a:spcAft>
                <a:spcPts val="0"/>
              </a:spcAft>
              <a:buClr>
                <a:srgbClr val="FFC000"/>
              </a:buClr>
              <a:buSzPts val="1000"/>
              <a:buFont typeface="Calibri"/>
              <a:buAutoNum type="arabicPeriod" startAt="4"/>
            </a:pPr>
            <a:r>
              <a:rPr lang="en" sz="1000" b="1">
                <a:solidFill>
                  <a:srgbClr val="FFC000"/>
                </a:solidFill>
                <a:latin typeface="Calibri"/>
                <a:ea typeface="Calibri"/>
                <a:cs typeface="Calibri"/>
                <a:sym typeface="Calibri"/>
              </a:rPr>
              <a:t>Social Norms</a:t>
            </a:r>
            <a:endParaRPr sz="1000" b="1"/>
          </a:p>
          <a:p>
            <a:pPr marL="596900" marR="0" lvl="1" indent="-254000" algn="l" rtl="0">
              <a:spcBef>
                <a:spcPts val="0"/>
              </a:spcBef>
              <a:spcAft>
                <a:spcPts val="0"/>
              </a:spcAft>
              <a:buClr>
                <a:srgbClr val="999999"/>
              </a:buClr>
              <a:buSzPts val="1000"/>
              <a:buFont typeface="Calibri"/>
              <a:buAutoNum type="alphaUcPeriod"/>
            </a:pPr>
            <a:r>
              <a:rPr lang="en" sz="1000" b="0" i="0" u="none" strike="noStrike" cap="none">
                <a:solidFill>
                  <a:srgbClr val="999999"/>
                </a:solidFill>
                <a:latin typeface="Calibri"/>
                <a:ea typeface="Calibri"/>
                <a:cs typeface="Calibri"/>
                <a:sym typeface="Calibri"/>
              </a:rPr>
              <a:t>Landowners have the option to do nothing (apathy)</a:t>
            </a:r>
            <a:endParaRPr sz="1000">
              <a:solidFill>
                <a:srgbClr val="999999"/>
              </a:solidFill>
            </a:endParaRPr>
          </a:p>
          <a:p>
            <a:pPr marL="596900" marR="0" lvl="1" indent="-254000" algn="l" rtl="0">
              <a:spcBef>
                <a:spcPts val="0"/>
              </a:spcBef>
              <a:spcAft>
                <a:spcPts val="0"/>
              </a:spcAft>
              <a:buClr>
                <a:srgbClr val="000000"/>
              </a:buClr>
              <a:buSzPts val="1000"/>
              <a:buFont typeface="Calibri"/>
              <a:buAutoNum type="alphaUcPeriod"/>
            </a:pPr>
            <a:r>
              <a:rPr lang="en" sz="1000" b="1" i="0" u="none" strike="noStrike" cap="none">
                <a:solidFill>
                  <a:srgbClr val="000000"/>
                </a:solidFill>
                <a:latin typeface="Calibri"/>
                <a:ea typeface="Calibri"/>
                <a:cs typeface="Calibri"/>
                <a:sym typeface="Calibri"/>
              </a:rPr>
              <a:t>Trust and communication between landowners are necessary to build a relationship and shared responsibility</a:t>
            </a:r>
            <a:r>
              <a:rPr lang="en" sz="1000" b="0" i="0" u="none" strike="noStrike" cap="none">
                <a:solidFill>
                  <a:srgbClr val="000000"/>
                </a:solidFill>
                <a:latin typeface="Calibri"/>
                <a:ea typeface="Calibri"/>
                <a:cs typeface="Calibri"/>
                <a:sym typeface="Calibri"/>
              </a:rPr>
              <a:t> </a:t>
            </a:r>
            <a:endParaRPr sz="1000"/>
          </a:p>
          <a:p>
            <a:pPr marL="596900" marR="0" lvl="1" indent="-254000" algn="l" rtl="0">
              <a:spcBef>
                <a:spcPts val="0"/>
              </a:spcBef>
              <a:spcAft>
                <a:spcPts val="0"/>
              </a:spcAft>
              <a:buClr>
                <a:srgbClr val="999999"/>
              </a:buClr>
              <a:buSzPts val="1000"/>
              <a:buFont typeface="Calibri"/>
              <a:buAutoNum type="alphaUcPeriod"/>
            </a:pPr>
            <a:r>
              <a:rPr lang="en" sz="1000">
                <a:solidFill>
                  <a:srgbClr val="999999"/>
                </a:solidFill>
                <a:latin typeface="Calibri"/>
                <a:ea typeface="Calibri"/>
                <a:cs typeface="Calibri"/>
                <a:sym typeface="Calibri"/>
              </a:rPr>
              <a:t>Economy of the environment vs monetary economy </a:t>
            </a:r>
            <a:endParaRPr sz="1000">
              <a:solidFill>
                <a:srgbClr val="999999"/>
              </a:solidFill>
            </a:endParaRPr>
          </a:p>
          <a:p>
            <a:pPr marL="596900" marR="0" lvl="1" indent="-254000" algn="l" rtl="0">
              <a:spcBef>
                <a:spcPts val="0"/>
              </a:spcBef>
              <a:spcAft>
                <a:spcPts val="0"/>
              </a:spcAft>
              <a:buClr>
                <a:srgbClr val="000000"/>
              </a:buClr>
              <a:buSzPts val="1000"/>
              <a:buFont typeface="Calibri"/>
              <a:buAutoNum type="alphaUcPeriod"/>
            </a:pPr>
            <a:r>
              <a:rPr lang="en" sz="1000" b="1">
                <a:solidFill>
                  <a:srgbClr val="000000"/>
                </a:solidFill>
                <a:latin typeface="Calibri"/>
                <a:ea typeface="Calibri"/>
                <a:cs typeface="Calibri"/>
                <a:sym typeface="Calibri"/>
              </a:rPr>
              <a:t>Improper agricultural practices</a:t>
            </a:r>
            <a:endParaRPr sz="1000" b="1"/>
          </a:p>
        </p:txBody>
      </p:sp>
      <p:sp>
        <p:nvSpPr>
          <p:cNvPr id="339" name="Google Shape;339;p45"/>
          <p:cNvSpPr/>
          <p:nvPr/>
        </p:nvSpPr>
        <p:spPr>
          <a:xfrm>
            <a:off x="8385956" y="753350"/>
            <a:ext cx="332100" cy="298500"/>
          </a:xfrm>
          <a:prstGeom prst="ellipse">
            <a:avLst/>
          </a:prstGeom>
          <a:solidFill>
            <a:srgbClr val="70AD4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3A</a:t>
            </a:r>
            <a:endParaRPr sz="600"/>
          </a:p>
        </p:txBody>
      </p:sp>
      <p:sp>
        <p:nvSpPr>
          <p:cNvPr id="340" name="Google Shape;340;p45"/>
          <p:cNvSpPr/>
          <p:nvPr/>
        </p:nvSpPr>
        <p:spPr>
          <a:xfrm>
            <a:off x="8504994" y="3905228"/>
            <a:ext cx="332100" cy="298500"/>
          </a:xfrm>
          <a:prstGeom prst="ellipse">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4A</a:t>
            </a:r>
            <a:endParaRPr sz="600"/>
          </a:p>
        </p:txBody>
      </p:sp>
      <p:sp>
        <p:nvSpPr>
          <p:cNvPr id="341" name="Google Shape;341;p45"/>
          <p:cNvSpPr/>
          <p:nvPr/>
        </p:nvSpPr>
        <p:spPr>
          <a:xfrm>
            <a:off x="5708497" y="3905222"/>
            <a:ext cx="332100" cy="298500"/>
          </a:xfrm>
          <a:prstGeom prst="ellipse">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1B</a:t>
            </a:r>
            <a:endParaRPr sz="600"/>
          </a:p>
        </p:txBody>
      </p:sp>
      <p:sp>
        <p:nvSpPr>
          <p:cNvPr id="342" name="Google Shape;342;p45"/>
          <p:cNvSpPr/>
          <p:nvPr/>
        </p:nvSpPr>
        <p:spPr>
          <a:xfrm>
            <a:off x="8053848" y="1255898"/>
            <a:ext cx="332100" cy="298500"/>
          </a:xfrm>
          <a:prstGeom prst="ellipse">
            <a:avLst/>
          </a:prstGeom>
          <a:solidFill>
            <a:srgbClr val="4472C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2B</a:t>
            </a:r>
            <a:endParaRPr sz="600"/>
          </a:p>
        </p:txBody>
      </p:sp>
      <p:sp>
        <p:nvSpPr>
          <p:cNvPr id="343" name="Google Shape;343;p45"/>
          <p:cNvSpPr/>
          <p:nvPr/>
        </p:nvSpPr>
        <p:spPr>
          <a:xfrm>
            <a:off x="7828327" y="1762837"/>
            <a:ext cx="332100" cy="298500"/>
          </a:xfrm>
          <a:prstGeom prst="ellipse">
            <a:avLst/>
          </a:prstGeom>
          <a:solidFill>
            <a:srgbClr val="4472C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2C</a:t>
            </a:r>
            <a:endParaRPr sz="600"/>
          </a:p>
        </p:txBody>
      </p:sp>
      <p:sp>
        <p:nvSpPr>
          <p:cNvPr id="344" name="Google Shape;344;p45"/>
          <p:cNvSpPr/>
          <p:nvPr/>
        </p:nvSpPr>
        <p:spPr>
          <a:xfrm>
            <a:off x="6657038" y="1406680"/>
            <a:ext cx="332100" cy="298500"/>
          </a:xfrm>
          <a:prstGeom prst="ellipse">
            <a:avLst/>
          </a:prstGeom>
          <a:solidFill>
            <a:srgbClr val="4472C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2E</a:t>
            </a:r>
            <a:endParaRPr sz="600"/>
          </a:p>
        </p:txBody>
      </p:sp>
      <p:sp>
        <p:nvSpPr>
          <p:cNvPr id="345" name="Google Shape;345;p45"/>
          <p:cNvSpPr/>
          <p:nvPr/>
        </p:nvSpPr>
        <p:spPr>
          <a:xfrm>
            <a:off x="7660499" y="2026786"/>
            <a:ext cx="332100" cy="298500"/>
          </a:xfrm>
          <a:prstGeom prst="ellipse">
            <a:avLst/>
          </a:prstGeom>
          <a:solidFill>
            <a:srgbClr val="4472C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2D</a:t>
            </a:r>
            <a:endParaRPr sz="600"/>
          </a:p>
        </p:txBody>
      </p:sp>
      <p:sp>
        <p:nvSpPr>
          <p:cNvPr id="346" name="Google Shape;346;p45"/>
          <p:cNvSpPr/>
          <p:nvPr/>
        </p:nvSpPr>
        <p:spPr>
          <a:xfrm>
            <a:off x="7304945" y="2021477"/>
            <a:ext cx="332100" cy="298500"/>
          </a:xfrm>
          <a:prstGeom prst="ellipse">
            <a:avLst/>
          </a:prstGeom>
          <a:solidFill>
            <a:srgbClr val="70AD4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3C</a:t>
            </a:r>
            <a:endParaRPr sz="600"/>
          </a:p>
        </p:txBody>
      </p:sp>
      <p:sp>
        <p:nvSpPr>
          <p:cNvPr id="347" name="Google Shape;347;p45"/>
          <p:cNvSpPr/>
          <p:nvPr/>
        </p:nvSpPr>
        <p:spPr>
          <a:xfrm>
            <a:off x="6949391" y="2026254"/>
            <a:ext cx="332100" cy="298500"/>
          </a:xfrm>
          <a:prstGeom prst="ellipse">
            <a:avLst/>
          </a:prstGeom>
          <a:solidFill>
            <a:srgbClr val="70AD4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3B</a:t>
            </a:r>
            <a:endParaRPr sz="600"/>
          </a:p>
        </p:txBody>
      </p:sp>
      <p:sp>
        <p:nvSpPr>
          <p:cNvPr id="348" name="Google Shape;348;p45"/>
          <p:cNvSpPr/>
          <p:nvPr/>
        </p:nvSpPr>
        <p:spPr>
          <a:xfrm>
            <a:off x="8504999" y="1705366"/>
            <a:ext cx="332100" cy="298500"/>
          </a:xfrm>
          <a:prstGeom prst="ellipse">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4B</a:t>
            </a:r>
            <a:endParaRPr sz="600"/>
          </a:p>
        </p:txBody>
      </p:sp>
      <p:sp>
        <p:nvSpPr>
          <p:cNvPr id="349" name="Google Shape;349;p45"/>
          <p:cNvSpPr/>
          <p:nvPr/>
        </p:nvSpPr>
        <p:spPr>
          <a:xfrm>
            <a:off x="5445327" y="1705396"/>
            <a:ext cx="332100" cy="298500"/>
          </a:xfrm>
          <a:prstGeom prst="ellipse">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4C</a:t>
            </a:r>
            <a:endParaRPr sz="600"/>
          </a:p>
        </p:txBody>
      </p:sp>
      <p:sp>
        <p:nvSpPr>
          <p:cNvPr id="350" name="Google Shape;350;p45"/>
          <p:cNvSpPr/>
          <p:nvPr/>
        </p:nvSpPr>
        <p:spPr>
          <a:xfrm>
            <a:off x="7946586" y="919318"/>
            <a:ext cx="332100" cy="298500"/>
          </a:xfrm>
          <a:prstGeom prst="ellipse">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1C</a:t>
            </a:r>
            <a:endParaRPr sz="600"/>
          </a:p>
        </p:txBody>
      </p:sp>
      <p:sp>
        <p:nvSpPr>
          <p:cNvPr id="351" name="Google Shape;351;p45"/>
          <p:cNvSpPr/>
          <p:nvPr/>
        </p:nvSpPr>
        <p:spPr>
          <a:xfrm>
            <a:off x="7660400" y="1255883"/>
            <a:ext cx="332100" cy="298500"/>
          </a:xfrm>
          <a:prstGeom prst="ellipse">
            <a:avLst/>
          </a:prstGeom>
          <a:solidFill>
            <a:srgbClr val="4472C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2A</a:t>
            </a:r>
            <a:endParaRPr sz="600"/>
          </a:p>
        </p:txBody>
      </p:sp>
      <p:sp>
        <p:nvSpPr>
          <p:cNvPr id="352" name="Google Shape;352;p45"/>
          <p:cNvSpPr/>
          <p:nvPr/>
        </p:nvSpPr>
        <p:spPr>
          <a:xfrm>
            <a:off x="8504949" y="3536038"/>
            <a:ext cx="332100" cy="298500"/>
          </a:xfrm>
          <a:prstGeom prst="ellipse">
            <a:avLst/>
          </a:prstGeom>
          <a:solidFill>
            <a:srgbClr val="70AD4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3D</a:t>
            </a:r>
            <a:endParaRPr sz="600"/>
          </a:p>
        </p:txBody>
      </p:sp>
      <p:sp>
        <p:nvSpPr>
          <p:cNvPr id="353" name="Google Shape;353;p45"/>
          <p:cNvSpPr/>
          <p:nvPr/>
        </p:nvSpPr>
        <p:spPr>
          <a:xfrm>
            <a:off x="6635408" y="1802453"/>
            <a:ext cx="375300" cy="298500"/>
          </a:xfrm>
          <a:prstGeom prst="ellipse">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1D</a:t>
            </a:r>
            <a:endParaRPr sz="600"/>
          </a:p>
        </p:txBody>
      </p:sp>
      <p:sp>
        <p:nvSpPr>
          <p:cNvPr id="354" name="Google Shape;354;p45"/>
          <p:cNvSpPr/>
          <p:nvPr/>
        </p:nvSpPr>
        <p:spPr>
          <a:xfrm>
            <a:off x="6083492" y="2861357"/>
            <a:ext cx="332100" cy="298500"/>
          </a:xfrm>
          <a:prstGeom prst="ellipse">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600">
                <a:solidFill>
                  <a:srgbClr val="FFFFFF"/>
                </a:solidFill>
                <a:latin typeface="Calibri"/>
                <a:ea typeface="Calibri"/>
                <a:cs typeface="Calibri"/>
                <a:sym typeface="Calibri"/>
              </a:rPr>
              <a:t>4D</a:t>
            </a:r>
            <a:endParaRPr sz="600"/>
          </a:p>
        </p:txBody>
      </p:sp>
      <p:sp>
        <p:nvSpPr>
          <p:cNvPr id="355" name="Google Shape;355;p45"/>
          <p:cNvSpPr txBox="1">
            <a:spLocks noGrp="1"/>
          </p:cNvSpPr>
          <p:nvPr>
            <p:ph type="title"/>
          </p:nvPr>
        </p:nvSpPr>
        <p:spPr>
          <a:xfrm>
            <a:off x="199400" y="204100"/>
            <a:ext cx="41526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Societal Context and Decision Making</a:t>
            </a:r>
            <a:endParaRPr sz="1800"/>
          </a:p>
          <a:p>
            <a:pPr marL="0" lvl="0" indent="0" algn="l" rtl="0">
              <a:spcBef>
                <a:spcPts val="0"/>
              </a:spcBef>
              <a:spcAft>
                <a:spcPts val="0"/>
              </a:spcAft>
              <a:buNone/>
            </a:pPr>
            <a:r>
              <a:rPr lang="en" sz="1050"/>
              <a:t>Kimberly Allen</a:t>
            </a:r>
            <a:endParaRPr sz="105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6"/>
          <p:cNvSpPr txBox="1">
            <a:spLocks noGrp="1"/>
          </p:cNvSpPr>
          <p:nvPr>
            <p:ph type="title"/>
          </p:nvPr>
        </p:nvSpPr>
        <p:spPr>
          <a:xfrm>
            <a:off x="200538" y="2071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highlight>
                  <a:srgbClr val="FFFFFF"/>
                </a:highlight>
              </a:rPr>
              <a:t>Participatory Modeling</a:t>
            </a:r>
            <a:endParaRPr sz="2500">
              <a:highlight>
                <a:srgbClr val="FFFFFF"/>
              </a:highlight>
            </a:endParaRPr>
          </a:p>
          <a:p>
            <a:pPr marL="0" lvl="0" indent="0" algn="l" rtl="0">
              <a:spcBef>
                <a:spcPts val="0"/>
              </a:spcBef>
              <a:spcAft>
                <a:spcPts val="0"/>
              </a:spcAft>
              <a:buNone/>
            </a:pPr>
            <a:r>
              <a:rPr lang="en" sz="1600">
                <a:highlight>
                  <a:srgbClr val="FFFFFF"/>
                </a:highlight>
              </a:rPr>
              <a:t>Kimberly Allen</a:t>
            </a:r>
            <a:endParaRPr sz="1600">
              <a:highlight>
                <a:srgbClr val="FFFFFF"/>
              </a:highlight>
            </a:endParaRPr>
          </a:p>
        </p:txBody>
      </p:sp>
      <p:grpSp>
        <p:nvGrpSpPr>
          <p:cNvPr id="361" name="Google Shape;361;p46"/>
          <p:cNvGrpSpPr/>
          <p:nvPr/>
        </p:nvGrpSpPr>
        <p:grpSpPr>
          <a:xfrm>
            <a:off x="5635117" y="1211338"/>
            <a:ext cx="3305700" cy="3284700"/>
            <a:chOff x="5632317" y="1613325"/>
            <a:chExt cx="3305700" cy="3284700"/>
          </a:xfrm>
        </p:grpSpPr>
        <p:sp>
          <p:nvSpPr>
            <p:cNvPr id="362" name="Google Shape;362;p46"/>
            <p:cNvSpPr/>
            <p:nvPr/>
          </p:nvSpPr>
          <p:spPr>
            <a:xfrm>
              <a:off x="5632317" y="1613325"/>
              <a:ext cx="3305700" cy="669000"/>
            </a:xfrm>
            <a:prstGeom prst="chevron">
              <a:avLst>
                <a:gd name="adj" fmla="val 50000"/>
              </a:avLst>
            </a:prstGeom>
            <a:solidFill>
              <a:srgbClr val="AF7B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Test</a:t>
              </a:r>
              <a:endParaRPr sz="1800">
                <a:solidFill>
                  <a:srgbClr val="FFFFFF"/>
                </a:solidFill>
                <a:latin typeface="Nunito"/>
                <a:ea typeface="Nunito"/>
                <a:cs typeface="Nunito"/>
                <a:sym typeface="Nunito"/>
              </a:endParaRPr>
            </a:p>
          </p:txBody>
        </p:sp>
        <p:sp>
          <p:nvSpPr>
            <p:cNvPr id="363" name="Google Shape;363;p46"/>
            <p:cNvSpPr txBox="1"/>
            <p:nvPr/>
          </p:nvSpPr>
          <p:spPr>
            <a:xfrm>
              <a:off x="6060563" y="22823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Nunito"/>
                  <a:ea typeface="Nunito"/>
                  <a:cs typeface="Nunito"/>
                  <a:sym typeface="Nunito"/>
                </a:rPr>
                <a:t>Stakeholders and authorities are able to test, adjust, and learn about the system.</a:t>
              </a:r>
              <a:endParaRPr sz="1800">
                <a:latin typeface="Nunito"/>
                <a:ea typeface="Nunito"/>
                <a:cs typeface="Nunito"/>
                <a:sym typeface="Nunito"/>
              </a:endParaRPr>
            </a:p>
          </p:txBody>
        </p:sp>
      </p:grpSp>
      <p:grpSp>
        <p:nvGrpSpPr>
          <p:cNvPr id="364" name="Google Shape;364;p46"/>
          <p:cNvGrpSpPr/>
          <p:nvPr/>
        </p:nvGrpSpPr>
        <p:grpSpPr>
          <a:xfrm>
            <a:off x="76400" y="1211339"/>
            <a:ext cx="3546900" cy="3284711"/>
            <a:chOff x="0" y="1189989"/>
            <a:chExt cx="3546900" cy="3284711"/>
          </a:xfrm>
        </p:grpSpPr>
        <p:sp>
          <p:nvSpPr>
            <p:cNvPr id="365" name="Google Shape;365;p46"/>
            <p:cNvSpPr/>
            <p:nvPr/>
          </p:nvSpPr>
          <p:spPr>
            <a:xfrm>
              <a:off x="0" y="1189989"/>
              <a:ext cx="3546900" cy="669000"/>
            </a:xfrm>
            <a:prstGeom prst="homePlat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Create</a:t>
              </a:r>
              <a:endParaRPr sz="1800">
                <a:solidFill>
                  <a:srgbClr val="FFFFFF"/>
                </a:solidFill>
                <a:latin typeface="Nunito"/>
                <a:ea typeface="Nunito"/>
                <a:cs typeface="Nunito"/>
                <a:sym typeface="Nunito"/>
              </a:endParaRPr>
            </a:p>
          </p:txBody>
        </p:sp>
        <p:sp>
          <p:nvSpPr>
            <p:cNvPr id="366" name="Google Shape;366;p46"/>
            <p:cNvSpPr txBox="1"/>
            <p:nvPr/>
          </p:nvSpPr>
          <p:spPr>
            <a:xfrm>
              <a:off x="224274" y="1859000"/>
              <a:ext cx="24570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Nunito"/>
                  <a:ea typeface="Nunito"/>
                  <a:cs typeface="Nunito"/>
                  <a:sym typeface="Nunito"/>
                </a:rPr>
                <a:t>Create a decision space where authorities and stakeholders share knowledge, goals, and expectations.</a:t>
              </a:r>
              <a:r>
                <a:rPr lang="en" sz="1800">
                  <a:latin typeface="Roboto"/>
                  <a:ea typeface="Roboto"/>
                  <a:cs typeface="Roboto"/>
                  <a:sym typeface="Roboto"/>
                </a:rPr>
                <a:t> </a:t>
              </a:r>
              <a:endParaRPr sz="1800">
                <a:latin typeface="Roboto"/>
                <a:ea typeface="Roboto"/>
                <a:cs typeface="Roboto"/>
                <a:sym typeface="Roboto"/>
              </a:endParaRPr>
            </a:p>
          </p:txBody>
        </p:sp>
      </p:grpSp>
      <p:grpSp>
        <p:nvGrpSpPr>
          <p:cNvPr id="367" name="Google Shape;367;p46"/>
          <p:cNvGrpSpPr/>
          <p:nvPr/>
        </p:nvGrpSpPr>
        <p:grpSpPr>
          <a:xfrm>
            <a:off x="2757679" y="1211350"/>
            <a:ext cx="3305700" cy="3284700"/>
            <a:chOff x="2744379" y="1271500"/>
            <a:chExt cx="3305700" cy="3284700"/>
          </a:xfrm>
        </p:grpSpPr>
        <p:sp>
          <p:nvSpPr>
            <p:cNvPr id="368" name="Google Shape;368;p46"/>
            <p:cNvSpPr/>
            <p:nvPr/>
          </p:nvSpPr>
          <p:spPr>
            <a:xfrm>
              <a:off x="2744379" y="1271500"/>
              <a:ext cx="3305700" cy="6690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Inform</a:t>
              </a:r>
              <a:endParaRPr sz="1800">
                <a:solidFill>
                  <a:srgbClr val="FFFFFF"/>
                </a:solidFill>
                <a:latin typeface="Nunito"/>
                <a:ea typeface="Nunito"/>
                <a:cs typeface="Nunito"/>
                <a:sym typeface="Nunito"/>
              </a:endParaRPr>
            </a:p>
          </p:txBody>
        </p:sp>
        <p:sp>
          <p:nvSpPr>
            <p:cNvPr id="369" name="Google Shape;369;p46"/>
            <p:cNvSpPr txBox="1"/>
            <p:nvPr/>
          </p:nvSpPr>
          <p:spPr>
            <a:xfrm>
              <a:off x="3279124" y="1940500"/>
              <a:ext cx="2236200" cy="261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None/>
              </a:pPr>
              <a:r>
                <a:rPr lang="en" sz="1800">
                  <a:highlight>
                    <a:schemeClr val="dk1"/>
                  </a:highlight>
                  <a:latin typeface="Nunito"/>
                  <a:ea typeface="Nunito"/>
                  <a:cs typeface="Nunito"/>
                  <a:sym typeface="Nunito"/>
                </a:rPr>
                <a:t>Mapping engages Implicit and explicit knowledge of stakeholders and authorities to create a formalized and shared representation of reality.</a:t>
              </a:r>
              <a:endParaRPr sz="1800">
                <a:latin typeface="Nunito"/>
                <a:ea typeface="Nunito"/>
                <a:cs typeface="Nunito"/>
                <a:sym typeface="Nunito"/>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7"/>
          <p:cNvSpPr txBox="1">
            <a:spLocks noGrp="1"/>
          </p:cNvSpPr>
          <p:nvPr>
            <p:ph type="title"/>
          </p:nvPr>
        </p:nvSpPr>
        <p:spPr>
          <a:xfrm>
            <a:off x="195775" y="2064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Societal Problem and Decision Making</a:t>
            </a:r>
            <a:endParaRPr/>
          </a:p>
          <a:p>
            <a:pPr marL="0" lvl="0" indent="0" algn="l" rtl="0">
              <a:spcBef>
                <a:spcPts val="0"/>
              </a:spcBef>
              <a:spcAft>
                <a:spcPts val="0"/>
              </a:spcAft>
              <a:buNone/>
            </a:pPr>
            <a:r>
              <a:rPr lang="en" sz="1400"/>
              <a:t>Kimberly Allen</a:t>
            </a:r>
            <a:endParaRPr sz="1400"/>
          </a:p>
        </p:txBody>
      </p:sp>
      <p:sp>
        <p:nvSpPr>
          <p:cNvPr id="375" name="Google Shape;375;p47"/>
          <p:cNvSpPr txBox="1">
            <a:spLocks noGrp="1"/>
          </p:cNvSpPr>
          <p:nvPr>
            <p:ph type="body" idx="1"/>
          </p:nvPr>
        </p:nvSpPr>
        <p:spPr>
          <a:xfrm>
            <a:off x="819150" y="1021050"/>
            <a:ext cx="7505700" cy="3101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000">
                <a:latin typeface="Nunito"/>
                <a:ea typeface="Nunito"/>
                <a:cs typeface="Nunito"/>
                <a:sym typeface="Nunito"/>
              </a:rPr>
              <a:t>Goal Statement</a:t>
            </a:r>
            <a:endParaRPr sz="2000">
              <a:latin typeface="Nunito"/>
              <a:ea typeface="Nunito"/>
              <a:cs typeface="Nunito"/>
              <a:sym typeface="Nunito"/>
            </a:endParaRPr>
          </a:p>
          <a:p>
            <a:pPr marL="0" lvl="0" indent="0" algn="l" rtl="0">
              <a:spcBef>
                <a:spcPts val="1200"/>
              </a:spcBef>
              <a:spcAft>
                <a:spcPts val="1200"/>
              </a:spcAft>
              <a:buNone/>
            </a:pPr>
            <a:r>
              <a:rPr lang="en" sz="2000">
                <a:latin typeface="Nunito"/>
                <a:ea typeface="Nunito"/>
                <a:cs typeface="Nunito"/>
                <a:sym typeface="Nunito"/>
              </a:rPr>
              <a:t>“To make the restoration easement at Kings Eye a model of success for ecological restoration and fostering stewardship; thus, incentivizing future collaboration with other entities and landowners and ensuring ecological resilience and stability in a changing climate.”</a:t>
            </a:r>
            <a:endParaRPr sz="2000">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8"/>
          <p:cNvSpPr txBox="1">
            <a:spLocks noGrp="1"/>
          </p:cNvSpPr>
          <p:nvPr>
            <p:ph type="title"/>
          </p:nvPr>
        </p:nvSpPr>
        <p:spPr>
          <a:xfrm>
            <a:off x="205075" y="205319"/>
            <a:ext cx="7886700" cy="994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3000">
                <a:solidFill>
                  <a:srgbClr val="AF7B51"/>
                </a:solidFill>
                <a:latin typeface="Nunito"/>
                <a:ea typeface="Nunito"/>
                <a:cs typeface="Nunito"/>
                <a:sym typeface="Nunito"/>
              </a:rPr>
              <a:t>Wicked Problem and Conceptual Model</a:t>
            </a:r>
            <a:endParaRPr sz="3000">
              <a:solidFill>
                <a:srgbClr val="AF7B51"/>
              </a:solidFill>
              <a:latin typeface="Nunito"/>
              <a:ea typeface="Nunito"/>
              <a:cs typeface="Nunito"/>
              <a:sym typeface="Nunito"/>
            </a:endParaRPr>
          </a:p>
          <a:p>
            <a:pPr marL="0" lvl="0" indent="0" algn="l" rtl="0">
              <a:lnSpc>
                <a:spcPct val="100000"/>
              </a:lnSpc>
              <a:spcBef>
                <a:spcPts val="0"/>
              </a:spcBef>
              <a:spcAft>
                <a:spcPts val="0"/>
              </a:spcAft>
              <a:buNone/>
            </a:pPr>
            <a:r>
              <a:rPr lang="en" sz="1550">
                <a:solidFill>
                  <a:srgbClr val="AF7B51"/>
                </a:solidFill>
                <a:latin typeface="Nunito"/>
                <a:ea typeface="Nunito"/>
                <a:cs typeface="Nunito"/>
                <a:sym typeface="Nunito"/>
              </a:rPr>
              <a:t>Morgan Thomas</a:t>
            </a:r>
            <a:endParaRPr/>
          </a:p>
        </p:txBody>
      </p:sp>
      <p:sp>
        <p:nvSpPr>
          <p:cNvPr id="381" name="Google Shape;381;p48"/>
          <p:cNvSpPr txBox="1"/>
          <p:nvPr/>
        </p:nvSpPr>
        <p:spPr>
          <a:xfrm>
            <a:off x="419100" y="1440450"/>
            <a:ext cx="8305800" cy="2262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SzPts val="2000"/>
              <a:buFont typeface="Nunito"/>
              <a:buChar char="●"/>
            </a:pPr>
            <a:r>
              <a:rPr lang="en" sz="2000">
                <a:latin typeface="Nunito"/>
                <a:ea typeface="Nunito"/>
                <a:cs typeface="Nunito"/>
                <a:sym typeface="Nunito"/>
              </a:rPr>
              <a:t>Wicked Problems are something that are not caused by one issue but multiple issues all affecting one problem</a:t>
            </a:r>
            <a:endParaRPr sz="2000">
              <a:latin typeface="Nunito"/>
              <a:ea typeface="Nunito"/>
              <a:cs typeface="Nunito"/>
              <a:sym typeface="Nunito"/>
            </a:endParaRPr>
          </a:p>
          <a:p>
            <a:pPr marL="457200" lvl="0" indent="-355600" algn="l" rtl="0">
              <a:lnSpc>
                <a:spcPct val="115000"/>
              </a:lnSpc>
              <a:spcBef>
                <a:spcPts val="0"/>
              </a:spcBef>
              <a:spcAft>
                <a:spcPts val="0"/>
              </a:spcAft>
              <a:buSzPts val="2000"/>
              <a:buFont typeface="Nunito"/>
              <a:buChar char="●"/>
            </a:pPr>
            <a:r>
              <a:rPr lang="en" sz="2000">
                <a:latin typeface="Nunito"/>
                <a:ea typeface="Nunito"/>
                <a:cs typeface="Nunito"/>
                <a:sym typeface="Nunito"/>
              </a:rPr>
              <a:t>This multitude of problems all pooling together into one issue is what makes a problem wicked</a:t>
            </a:r>
            <a:endParaRPr sz="2000">
              <a:latin typeface="Nunito"/>
              <a:ea typeface="Nunito"/>
              <a:cs typeface="Nunito"/>
              <a:sym typeface="Nunito"/>
            </a:endParaRPr>
          </a:p>
          <a:p>
            <a:pPr marL="457200" lvl="0" indent="-355600" algn="l" rtl="0">
              <a:lnSpc>
                <a:spcPct val="115000"/>
              </a:lnSpc>
              <a:spcBef>
                <a:spcPts val="0"/>
              </a:spcBef>
              <a:spcAft>
                <a:spcPts val="0"/>
              </a:spcAft>
              <a:buSzPts val="2000"/>
              <a:buFont typeface="Nunito"/>
              <a:buChar char="●"/>
            </a:pPr>
            <a:r>
              <a:rPr lang="en" sz="2000">
                <a:latin typeface="Nunito"/>
                <a:ea typeface="Nunito"/>
                <a:cs typeface="Nunito"/>
                <a:sym typeface="Nunito"/>
              </a:rPr>
              <a:t>Wicked problems are also very difficult to “solve” as they have so many negative factors affecting them</a:t>
            </a:r>
            <a:endParaRPr sz="2000">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9"/>
          <p:cNvSpPr txBox="1">
            <a:spLocks noGrp="1"/>
          </p:cNvSpPr>
          <p:nvPr>
            <p:ph type="title"/>
          </p:nvPr>
        </p:nvSpPr>
        <p:spPr>
          <a:xfrm>
            <a:off x="202125" y="2078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Wicked Problem and Conceptual Model</a:t>
            </a:r>
            <a:endParaRPr/>
          </a:p>
          <a:p>
            <a:pPr marL="0" lvl="0" indent="0" algn="l" rtl="0">
              <a:spcBef>
                <a:spcPts val="0"/>
              </a:spcBef>
              <a:spcAft>
                <a:spcPts val="0"/>
              </a:spcAft>
              <a:buNone/>
            </a:pPr>
            <a:r>
              <a:rPr lang="en" sz="1550"/>
              <a:t>Morgan Thomas</a:t>
            </a:r>
            <a:endParaRPr sz="1550"/>
          </a:p>
        </p:txBody>
      </p:sp>
      <p:sp>
        <p:nvSpPr>
          <p:cNvPr id="387" name="Google Shape;387;p49"/>
          <p:cNvSpPr txBox="1">
            <a:spLocks noGrp="1"/>
          </p:cNvSpPr>
          <p:nvPr>
            <p:ph type="body" idx="1"/>
          </p:nvPr>
        </p:nvSpPr>
        <p:spPr>
          <a:xfrm>
            <a:off x="819150" y="1375875"/>
            <a:ext cx="7505700" cy="24480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Nunito"/>
              <a:buChar char="●"/>
            </a:pPr>
            <a:r>
              <a:rPr lang="en" sz="2000">
                <a:latin typeface="Nunito"/>
                <a:ea typeface="Nunito"/>
                <a:cs typeface="Nunito"/>
                <a:sym typeface="Nunito"/>
              </a:rPr>
              <a:t>The Piney Run bionetwork must be restored to an ecological standpoint that promotes a healthy ecosystem under the pressures of climate change. </a:t>
            </a:r>
            <a:endParaRPr sz="2000">
              <a:latin typeface="Nunito"/>
              <a:ea typeface="Nunito"/>
              <a:cs typeface="Nunito"/>
              <a:sym typeface="Nunito"/>
            </a:endParaRPr>
          </a:p>
          <a:p>
            <a:pPr marL="457200" lvl="0" indent="-355600" algn="l" rtl="0">
              <a:spcBef>
                <a:spcPts val="0"/>
              </a:spcBef>
              <a:spcAft>
                <a:spcPts val="0"/>
              </a:spcAft>
              <a:buSzPts val="2000"/>
              <a:buFont typeface="Nunito"/>
              <a:buChar char="●"/>
            </a:pPr>
            <a:r>
              <a:rPr lang="en" sz="2000">
                <a:latin typeface="Nunito"/>
                <a:ea typeface="Nunito"/>
                <a:cs typeface="Nunito"/>
                <a:sym typeface="Nunito"/>
              </a:rPr>
              <a:t>The conceptual model seen shows the entire Piney Run system and shows how fragile the run really is. There are many smaller hazards within the run that combined and with the added pressure of climate change show the wicked problem that Piney Run is faced with. </a:t>
            </a:r>
            <a:endParaRPr sz="2000">
              <a:latin typeface="Nunito"/>
              <a:ea typeface="Nunito"/>
              <a:cs typeface="Nunito"/>
              <a:sym typeface="Nunito"/>
            </a:endParaRPr>
          </a:p>
          <a:p>
            <a:pPr marL="457200" lvl="0" indent="0" algn="l" rtl="0">
              <a:spcBef>
                <a:spcPts val="1200"/>
              </a:spcBef>
              <a:spcAft>
                <a:spcPts val="1200"/>
              </a:spcAft>
              <a:buNone/>
            </a:pPr>
            <a:endParaRPr sz="2000">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0"/>
          <p:cNvSpPr txBox="1">
            <a:spLocks noGrp="1"/>
          </p:cNvSpPr>
          <p:nvPr>
            <p:ph type="title"/>
          </p:nvPr>
        </p:nvSpPr>
        <p:spPr>
          <a:xfrm>
            <a:off x="207325" y="2026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Wicked Problem and Conceptual Model</a:t>
            </a:r>
            <a:endParaRPr/>
          </a:p>
          <a:p>
            <a:pPr marL="0" lvl="0" indent="0" algn="l" rtl="0">
              <a:spcBef>
                <a:spcPts val="0"/>
              </a:spcBef>
              <a:spcAft>
                <a:spcPts val="0"/>
              </a:spcAft>
              <a:buNone/>
            </a:pPr>
            <a:r>
              <a:rPr lang="en" sz="1550"/>
              <a:t>Morgan Thomas</a:t>
            </a:r>
            <a:endParaRPr/>
          </a:p>
        </p:txBody>
      </p:sp>
      <p:sp>
        <p:nvSpPr>
          <p:cNvPr id="393" name="Google Shape;393;p50"/>
          <p:cNvSpPr txBox="1">
            <a:spLocks noGrp="1"/>
          </p:cNvSpPr>
          <p:nvPr>
            <p:ph type="body" idx="1"/>
          </p:nvPr>
        </p:nvSpPr>
        <p:spPr>
          <a:xfrm>
            <a:off x="819150" y="1347750"/>
            <a:ext cx="7505700" cy="24480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Conceptual Models help to give a visual representation of the system as a whole</a:t>
            </a:r>
            <a:endParaRPr sz="2000"/>
          </a:p>
          <a:p>
            <a:pPr marL="457200" lvl="0" indent="-355600" algn="l" rtl="0">
              <a:spcBef>
                <a:spcPts val="0"/>
              </a:spcBef>
              <a:spcAft>
                <a:spcPts val="0"/>
              </a:spcAft>
              <a:buSzPts val="2000"/>
              <a:buChar char="●"/>
            </a:pPr>
            <a:r>
              <a:rPr lang="en" sz="2000"/>
              <a:t>There are 4 systems within the run that have their own conceptual models</a:t>
            </a:r>
            <a:endParaRPr sz="2000"/>
          </a:p>
          <a:p>
            <a:pPr marL="457200" lvl="0" indent="-355600" algn="l" rtl="0">
              <a:spcBef>
                <a:spcPts val="0"/>
              </a:spcBef>
              <a:spcAft>
                <a:spcPts val="0"/>
              </a:spcAft>
              <a:buSzPts val="2000"/>
              <a:buChar char="●"/>
            </a:pPr>
            <a:r>
              <a:rPr lang="en" sz="2000"/>
              <a:t>These 4 systems are Freshwater Ecology, Hydrology, Flora and Fauna, as well as Human System and Community</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grpSp>
        <p:nvGrpSpPr>
          <p:cNvPr id="398" name="Google Shape;398;p51"/>
          <p:cNvGrpSpPr/>
          <p:nvPr/>
        </p:nvGrpSpPr>
        <p:grpSpPr>
          <a:xfrm>
            <a:off x="5632317" y="1189775"/>
            <a:ext cx="3305700" cy="3352975"/>
            <a:chOff x="5632317" y="1189775"/>
            <a:chExt cx="3305700" cy="3352975"/>
          </a:xfrm>
        </p:grpSpPr>
        <p:sp>
          <p:nvSpPr>
            <p:cNvPr id="399" name="Google Shape;399;p51"/>
            <p:cNvSpPr/>
            <p:nvPr/>
          </p:nvSpPr>
          <p:spPr>
            <a:xfrm>
              <a:off x="5632317" y="1189775"/>
              <a:ext cx="3305700" cy="669000"/>
            </a:xfrm>
            <a:prstGeom prst="chevron">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Step 3</a:t>
              </a:r>
              <a:endParaRPr sz="1800">
                <a:solidFill>
                  <a:srgbClr val="FFFFFF"/>
                </a:solidFill>
                <a:latin typeface="Nunito"/>
                <a:ea typeface="Nunito"/>
                <a:cs typeface="Nunito"/>
                <a:sym typeface="Nunito"/>
              </a:endParaRPr>
            </a:p>
          </p:txBody>
        </p:sp>
        <p:sp>
          <p:nvSpPr>
            <p:cNvPr id="400" name="Google Shape;400;p51"/>
            <p:cNvSpPr txBox="1"/>
            <p:nvPr/>
          </p:nvSpPr>
          <p:spPr>
            <a:xfrm>
              <a:off x="6249888" y="1927050"/>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Nunito"/>
                  <a:ea typeface="Nunito"/>
                  <a:cs typeface="Nunito"/>
                  <a:sym typeface="Nunito"/>
                </a:rPr>
                <a:t>After these 4 models were finalized the research team used these concepts to create our final cohesive conceptual models.</a:t>
              </a:r>
              <a:endParaRPr sz="1800">
                <a:latin typeface="Nunito"/>
                <a:ea typeface="Nunito"/>
                <a:cs typeface="Nunito"/>
                <a:sym typeface="Nunito"/>
              </a:endParaRPr>
            </a:p>
          </p:txBody>
        </p:sp>
      </p:grpSp>
      <p:grpSp>
        <p:nvGrpSpPr>
          <p:cNvPr id="401" name="Google Shape;401;p51"/>
          <p:cNvGrpSpPr/>
          <p:nvPr/>
        </p:nvGrpSpPr>
        <p:grpSpPr>
          <a:xfrm>
            <a:off x="0" y="1189989"/>
            <a:ext cx="3546900" cy="3386986"/>
            <a:chOff x="0" y="1189989"/>
            <a:chExt cx="3546900" cy="3386986"/>
          </a:xfrm>
        </p:grpSpPr>
        <p:sp>
          <p:nvSpPr>
            <p:cNvPr id="402" name="Google Shape;402;p51"/>
            <p:cNvSpPr/>
            <p:nvPr/>
          </p:nvSpPr>
          <p:spPr>
            <a:xfrm>
              <a:off x="0" y="1189989"/>
              <a:ext cx="3546900" cy="669000"/>
            </a:xfrm>
            <a:prstGeom prst="homePlat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Step 1</a:t>
              </a:r>
              <a:endParaRPr sz="1800">
                <a:solidFill>
                  <a:srgbClr val="FFFFFF"/>
                </a:solidFill>
                <a:latin typeface="Nunito"/>
                <a:ea typeface="Nunito"/>
                <a:cs typeface="Nunito"/>
                <a:sym typeface="Nunito"/>
              </a:endParaRPr>
            </a:p>
          </p:txBody>
        </p:sp>
        <p:sp>
          <p:nvSpPr>
            <p:cNvPr id="403" name="Google Shape;403;p51"/>
            <p:cNvSpPr txBox="1"/>
            <p:nvPr/>
          </p:nvSpPr>
          <p:spPr>
            <a:xfrm>
              <a:off x="490661" y="196127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Nunito"/>
                  <a:ea typeface="Nunito"/>
                  <a:cs typeface="Nunito"/>
                  <a:sym typeface="Nunito"/>
                </a:rPr>
                <a:t>When creating the conceptual models the research team went through and assessed the aspects of the run imperative to include within the models.</a:t>
              </a:r>
              <a:endParaRPr sz="1800">
                <a:latin typeface="Nunito"/>
                <a:ea typeface="Nunito"/>
                <a:cs typeface="Nunito"/>
                <a:sym typeface="Nunito"/>
              </a:endParaRPr>
            </a:p>
          </p:txBody>
        </p:sp>
      </p:grpSp>
      <p:grpSp>
        <p:nvGrpSpPr>
          <p:cNvPr id="404" name="Google Shape;404;p51"/>
          <p:cNvGrpSpPr/>
          <p:nvPr/>
        </p:nvGrpSpPr>
        <p:grpSpPr>
          <a:xfrm>
            <a:off x="2944204" y="1189775"/>
            <a:ext cx="3305700" cy="3352975"/>
            <a:chOff x="2944204" y="1189775"/>
            <a:chExt cx="3305700" cy="3352975"/>
          </a:xfrm>
        </p:grpSpPr>
        <p:sp>
          <p:nvSpPr>
            <p:cNvPr id="405" name="Google Shape;405;p51"/>
            <p:cNvSpPr/>
            <p:nvPr/>
          </p:nvSpPr>
          <p:spPr>
            <a:xfrm>
              <a:off x="2944204" y="1189775"/>
              <a:ext cx="3305700" cy="6690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Step 2</a:t>
              </a:r>
              <a:endParaRPr sz="1800">
                <a:solidFill>
                  <a:srgbClr val="FFFFFF"/>
                </a:solidFill>
                <a:latin typeface="Nunito"/>
                <a:ea typeface="Nunito"/>
                <a:cs typeface="Nunito"/>
                <a:sym typeface="Nunito"/>
              </a:endParaRPr>
            </a:p>
          </p:txBody>
        </p:sp>
        <p:sp>
          <p:nvSpPr>
            <p:cNvPr id="406" name="Google Shape;406;p51"/>
            <p:cNvSpPr txBox="1"/>
            <p:nvPr/>
          </p:nvSpPr>
          <p:spPr>
            <a:xfrm>
              <a:off x="3478949" y="1927050"/>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Nunito"/>
                  <a:ea typeface="Nunito"/>
                  <a:cs typeface="Nunito"/>
                  <a:sym typeface="Nunito"/>
                </a:rPr>
                <a:t>The research team then created 4 models for Freshwater Ecology, Hydrology, Flora and Fauna, as well as Human System and Community. </a:t>
              </a:r>
              <a:endParaRPr sz="1800">
                <a:latin typeface="Nunito"/>
                <a:ea typeface="Nunito"/>
                <a:cs typeface="Nunito"/>
                <a:sym typeface="Nunito"/>
              </a:endParaRPr>
            </a:p>
          </p:txBody>
        </p:sp>
      </p:grpSp>
      <p:sp>
        <p:nvSpPr>
          <p:cNvPr id="407" name="Google Shape;407;p51"/>
          <p:cNvSpPr txBox="1"/>
          <p:nvPr/>
        </p:nvSpPr>
        <p:spPr>
          <a:xfrm>
            <a:off x="200975" y="202725"/>
            <a:ext cx="8217900" cy="8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Nunito"/>
                <a:ea typeface="Nunito"/>
                <a:cs typeface="Nunito"/>
                <a:sym typeface="Nunito"/>
              </a:rPr>
              <a:t>Wicked Problem and Conceptual Model</a:t>
            </a:r>
            <a:endParaRPr sz="3000">
              <a:solidFill>
                <a:schemeClr val="lt1"/>
              </a:solidFill>
              <a:latin typeface="Nunito"/>
              <a:ea typeface="Nunito"/>
              <a:cs typeface="Nunito"/>
              <a:sym typeface="Nunito"/>
            </a:endParaRPr>
          </a:p>
          <a:p>
            <a:pPr marL="0" lvl="0" indent="0" algn="l" rtl="0">
              <a:spcBef>
                <a:spcPts val="0"/>
              </a:spcBef>
              <a:spcAft>
                <a:spcPts val="0"/>
              </a:spcAft>
              <a:buNone/>
            </a:pPr>
            <a:r>
              <a:rPr lang="en" sz="1550">
                <a:solidFill>
                  <a:schemeClr val="lt1"/>
                </a:solidFill>
                <a:latin typeface="Nunito"/>
                <a:ea typeface="Nunito"/>
                <a:cs typeface="Nunito"/>
                <a:sym typeface="Nunito"/>
              </a:rPr>
              <a:t>Morgan Thomas</a:t>
            </a: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52" descr="Diagram&#10;&#10;Description automatically generated"/>
          <p:cNvPicPr preferRelativeResize="0"/>
          <p:nvPr/>
        </p:nvPicPr>
        <p:blipFill rotWithShape="1">
          <a:blip r:embed="rId3">
            <a:alphaModFix/>
          </a:blip>
          <a:srcRect/>
          <a:stretch/>
        </p:blipFill>
        <p:spPr>
          <a:xfrm>
            <a:off x="0" y="14878"/>
            <a:ext cx="9117553" cy="5128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53" descr="Diagram, timeline&#10;&#10;Description automatically generated"/>
          <p:cNvPicPr preferRelativeResize="0"/>
          <p:nvPr/>
        </p:nvPicPr>
        <p:blipFill rotWithShape="1">
          <a:blip r:embed="rId3">
            <a:alphaModFix/>
          </a:blip>
          <a:srcRect/>
          <a:stretch/>
        </p:blipFill>
        <p:spPr>
          <a:xfrm>
            <a:off x="-3" y="14865"/>
            <a:ext cx="9144009"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54" descr="Timeline&#10;&#10;Description automatically generated"/>
          <p:cNvPicPr preferRelativeResize="0"/>
          <p:nvPr/>
        </p:nvPicPr>
        <p:blipFill rotWithShape="1">
          <a:blip r:embed="rId3">
            <a:alphaModFix/>
          </a:blip>
          <a:srcRect/>
          <a:stretch/>
        </p:blipFill>
        <p:spPr>
          <a:xfrm>
            <a:off x="1371" y="-5"/>
            <a:ext cx="9142627"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7"/>
          <p:cNvSpPr txBox="1">
            <a:spLocks noGrp="1"/>
          </p:cNvSpPr>
          <p:nvPr>
            <p:ph type="title"/>
          </p:nvPr>
        </p:nvSpPr>
        <p:spPr>
          <a:xfrm>
            <a:off x="200875" y="211100"/>
            <a:ext cx="27231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Introduction</a:t>
            </a:r>
            <a:endParaRPr/>
          </a:p>
          <a:p>
            <a:pPr marL="0" lvl="0" indent="0" algn="l" rtl="0">
              <a:spcBef>
                <a:spcPts val="0"/>
              </a:spcBef>
              <a:spcAft>
                <a:spcPts val="0"/>
              </a:spcAft>
              <a:buNone/>
            </a:pPr>
            <a:r>
              <a:rPr lang="en" sz="1550"/>
              <a:t>Keigan A. Thornton</a:t>
            </a:r>
            <a:endParaRPr sz="1550"/>
          </a:p>
        </p:txBody>
      </p:sp>
      <p:pic>
        <p:nvPicPr>
          <p:cNvPr id="226" name="Google Shape;226;p37"/>
          <p:cNvPicPr preferRelativeResize="0"/>
          <p:nvPr/>
        </p:nvPicPr>
        <p:blipFill>
          <a:blip r:embed="rId3">
            <a:alphaModFix/>
          </a:blip>
          <a:stretch>
            <a:fillRect/>
          </a:stretch>
        </p:blipFill>
        <p:spPr>
          <a:xfrm>
            <a:off x="4941175" y="309900"/>
            <a:ext cx="3906350" cy="4523700"/>
          </a:xfrm>
          <a:prstGeom prst="rect">
            <a:avLst/>
          </a:prstGeom>
          <a:noFill/>
          <a:ln>
            <a:noFill/>
          </a:ln>
        </p:spPr>
      </p:pic>
      <p:sp>
        <p:nvSpPr>
          <p:cNvPr id="227" name="Google Shape;227;p37"/>
          <p:cNvSpPr txBox="1"/>
          <p:nvPr/>
        </p:nvSpPr>
        <p:spPr>
          <a:xfrm>
            <a:off x="227625" y="1326425"/>
            <a:ext cx="3099600" cy="828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 sz="3500">
                <a:solidFill>
                  <a:schemeClr val="dk2"/>
                </a:solidFill>
                <a:latin typeface="Nunito"/>
                <a:ea typeface="Nunito"/>
                <a:cs typeface="Nunito"/>
                <a:sym typeface="Nunito"/>
              </a:rPr>
              <a:t>The Location</a:t>
            </a:r>
            <a:endParaRPr sz="4400">
              <a:solidFill>
                <a:srgbClr val="0B7140"/>
              </a:solidFill>
              <a:latin typeface="Nunito"/>
              <a:ea typeface="Nunito"/>
              <a:cs typeface="Nunito"/>
              <a:sym typeface="Nunito"/>
            </a:endParaRPr>
          </a:p>
        </p:txBody>
      </p:sp>
      <p:sp>
        <p:nvSpPr>
          <p:cNvPr id="228" name="Google Shape;228;p37"/>
          <p:cNvSpPr/>
          <p:nvPr/>
        </p:nvSpPr>
        <p:spPr>
          <a:xfrm rot="-2400123">
            <a:off x="4956995" y="1539771"/>
            <a:ext cx="896059" cy="301106"/>
          </a:xfrm>
          <a:prstGeom prst="rightArrow">
            <a:avLst>
              <a:gd name="adj1" fmla="val 50000"/>
              <a:gd name="adj2" fmla="val 50000"/>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7"/>
          <p:cNvSpPr/>
          <p:nvPr/>
        </p:nvSpPr>
        <p:spPr>
          <a:xfrm rot="-7231301">
            <a:off x="7604401" y="4063489"/>
            <a:ext cx="993572" cy="269760"/>
          </a:xfrm>
          <a:prstGeom prst="rightArrow">
            <a:avLst>
              <a:gd name="adj1" fmla="val 50000"/>
              <a:gd name="adj2" fmla="val 50000"/>
            </a:avLst>
          </a:pr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7"/>
          <p:cNvSpPr txBox="1"/>
          <p:nvPr/>
        </p:nvSpPr>
        <p:spPr>
          <a:xfrm>
            <a:off x="356425" y="2316125"/>
            <a:ext cx="43695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Nunito"/>
                <a:ea typeface="Nunito"/>
                <a:cs typeface="Nunito"/>
                <a:sym typeface="Nunito"/>
              </a:rPr>
              <a:t>Piney Run is located in Baltimore County, Maryland. </a:t>
            </a:r>
            <a:endParaRPr sz="1600">
              <a:solidFill>
                <a:schemeClr val="dk2"/>
              </a:solidFill>
              <a:latin typeface="Nunito"/>
              <a:ea typeface="Nunito"/>
              <a:cs typeface="Nunito"/>
              <a:sym typeface="Nunito"/>
            </a:endParaRPr>
          </a:p>
          <a:p>
            <a:pPr marL="0" lvl="0" indent="0" algn="l" rtl="0">
              <a:spcBef>
                <a:spcPts val="0"/>
              </a:spcBef>
              <a:spcAft>
                <a:spcPts val="0"/>
              </a:spcAft>
              <a:buNone/>
            </a:pPr>
            <a:endParaRPr sz="1600">
              <a:solidFill>
                <a:schemeClr val="dk2"/>
              </a:solidFill>
              <a:latin typeface="Nunito"/>
              <a:ea typeface="Nunito"/>
              <a:cs typeface="Nunito"/>
              <a:sym typeface="Nunito"/>
            </a:endParaRPr>
          </a:p>
          <a:p>
            <a:pPr marL="0" lvl="0" indent="0" algn="l" rtl="0">
              <a:spcBef>
                <a:spcPts val="0"/>
              </a:spcBef>
              <a:spcAft>
                <a:spcPts val="0"/>
              </a:spcAft>
              <a:buNone/>
            </a:pPr>
            <a:r>
              <a:rPr lang="en" sz="1600">
                <a:solidFill>
                  <a:schemeClr val="dk2"/>
                </a:solidFill>
                <a:latin typeface="Nunito"/>
                <a:ea typeface="Nunito"/>
                <a:cs typeface="Nunito"/>
                <a:sym typeface="Nunito"/>
              </a:rPr>
              <a:t>Considered a a Class III-P stream by the Maryland Department of the Environment (MDE).  </a:t>
            </a:r>
            <a:endParaRPr sz="1600">
              <a:solidFill>
                <a:schemeClr val="dk2"/>
              </a:solidFill>
              <a:latin typeface="Nunito"/>
              <a:ea typeface="Nunito"/>
              <a:cs typeface="Nunito"/>
              <a:sym typeface="Nunito"/>
            </a:endParaRPr>
          </a:p>
          <a:p>
            <a:pPr marL="0" lvl="0" indent="0" algn="l" rtl="0">
              <a:spcBef>
                <a:spcPts val="0"/>
              </a:spcBef>
              <a:spcAft>
                <a:spcPts val="0"/>
              </a:spcAft>
              <a:buNone/>
            </a:pPr>
            <a:endParaRPr sz="1600">
              <a:solidFill>
                <a:schemeClr val="dk2"/>
              </a:solidFill>
              <a:latin typeface="Nunito"/>
              <a:ea typeface="Nunito"/>
              <a:cs typeface="Nunito"/>
              <a:sym typeface="Nuni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55"/>
          <p:cNvPicPr preferRelativeResize="0"/>
          <p:nvPr/>
        </p:nvPicPr>
        <p:blipFill>
          <a:blip r:embed="rId3">
            <a:alphaModFix/>
          </a:blip>
          <a:stretch>
            <a:fillRect/>
          </a:stretch>
        </p:blipFill>
        <p:spPr>
          <a:xfrm>
            <a:off x="-17" y="0"/>
            <a:ext cx="9144018" cy="514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56" descr="Diagram&#10;&#10;Description automatically generated"/>
          <p:cNvPicPr preferRelativeResize="0"/>
          <p:nvPr/>
        </p:nvPicPr>
        <p:blipFill rotWithShape="1">
          <a:blip r:embed="rId3">
            <a:alphaModFix/>
          </a:blip>
          <a:srcRect/>
          <a:stretch/>
        </p:blipFill>
        <p:spPr>
          <a:xfrm>
            <a:off x="2415362" y="1358641"/>
            <a:ext cx="4313277" cy="2426217"/>
          </a:xfrm>
          <a:prstGeom prst="rect">
            <a:avLst/>
          </a:prstGeom>
          <a:noFill/>
          <a:ln>
            <a:noFill/>
          </a:ln>
        </p:spPr>
      </p:pic>
      <p:pic>
        <p:nvPicPr>
          <p:cNvPr id="433" name="Google Shape;433;p56" descr="Diagram&#10;&#10;Description automatically generated"/>
          <p:cNvPicPr preferRelativeResize="0"/>
          <p:nvPr/>
        </p:nvPicPr>
        <p:blipFill rotWithShape="1">
          <a:blip r:embed="rId4">
            <a:alphaModFix/>
          </a:blip>
          <a:srcRect/>
          <a:stretch/>
        </p:blipFill>
        <p:spPr>
          <a:xfrm>
            <a:off x="0" y="3409342"/>
            <a:ext cx="2937821" cy="1652523"/>
          </a:xfrm>
          <a:prstGeom prst="rect">
            <a:avLst/>
          </a:prstGeom>
          <a:noFill/>
          <a:ln>
            <a:noFill/>
          </a:ln>
        </p:spPr>
      </p:pic>
      <p:pic>
        <p:nvPicPr>
          <p:cNvPr id="434" name="Google Shape;434;p56" descr="Diagram, timeline&#10;&#10;Description automatically generated"/>
          <p:cNvPicPr preferRelativeResize="0"/>
          <p:nvPr/>
        </p:nvPicPr>
        <p:blipFill rotWithShape="1">
          <a:blip r:embed="rId5">
            <a:alphaModFix/>
          </a:blip>
          <a:srcRect/>
          <a:stretch/>
        </p:blipFill>
        <p:spPr>
          <a:xfrm>
            <a:off x="6152186" y="14880"/>
            <a:ext cx="2991812" cy="1682898"/>
          </a:xfrm>
          <a:prstGeom prst="rect">
            <a:avLst/>
          </a:prstGeom>
          <a:noFill/>
          <a:ln>
            <a:noFill/>
          </a:ln>
        </p:spPr>
      </p:pic>
      <p:pic>
        <p:nvPicPr>
          <p:cNvPr id="435" name="Google Shape;435;p56" descr="Diagram&#10;&#10;Description automatically generated"/>
          <p:cNvPicPr preferRelativeResize="0"/>
          <p:nvPr/>
        </p:nvPicPr>
        <p:blipFill rotWithShape="1">
          <a:blip r:embed="rId6">
            <a:alphaModFix/>
          </a:blip>
          <a:srcRect/>
          <a:stretch/>
        </p:blipFill>
        <p:spPr>
          <a:xfrm>
            <a:off x="1" y="14880"/>
            <a:ext cx="2937821" cy="1652523"/>
          </a:xfrm>
          <a:prstGeom prst="rect">
            <a:avLst/>
          </a:prstGeom>
          <a:noFill/>
          <a:ln>
            <a:noFill/>
          </a:ln>
        </p:spPr>
      </p:pic>
      <p:pic>
        <p:nvPicPr>
          <p:cNvPr id="436" name="Google Shape;436;p56" descr="Timeline&#10;&#10;Description automatically generated"/>
          <p:cNvPicPr preferRelativeResize="0"/>
          <p:nvPr/>
        </p:nvPicPr>
        <p:blipFill rotWithShape="1">
          <a:blip r:embed="rId7">
            <a:alphaModFix/>
          </a:blip>
          <a:srcRect/>
          <a:stretch/>
        </p:blipFill>
        <p:spPr>
          <a:xfrm>
            <a:off x="6206181" y="3460605"/>
            <a:ext cx="2937821" cy="16828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440"/>
        <p:cNvGrpSpPr/>
        <p:nvPr/>
      </p:nvGrpSpPr>
      <p:grpSpPr>
        <a:xfrm>
          <a:off x="0" y="0"/>
          <a:ext cx="0" cy="0"/>
          <a:chOff x="0" y="0"/>
          <a:chExt cx="0" cy="0"/>
        </a:xfrm>
      </p:grpSpPr>
      <p:sp>
        <p:nvSpPr>
          <p:cNvPr id="441" name="Google Shape;441;p57"/>
          <p:cNvSpPr/>
          <p:nvPr/>
        </p:nvSpPr>
        <p:spPr>
          <a:xfrm>
            <a:off x="0" y="9648"/>
            <a:ext cx="9144000" cy="5143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442" name="Google Shape;442;p57"/>
          <p:cNvCxnSpPr/>
          <p:nvPr/>
        </p:nvCxnSpPr>
        <p:spPr>
          <a:xfrm>
            <a:off x="0" y="9275"/>
            <a:ext cx="9136200" cy="5134200"/>
          </a:xfrm>
          <a:prstGeom prst="straightConnector1">
            <a:avLst/>
          </a:prstGeom>
          <a:noFill/>
          <a:ln w="9525" cap="flat" cmpd="sng">
            <a:solidFill>
              <a:schemeClr val="dk2"/>
            </a:solidFill>
            <a:prstDash val="solid"/>
            <a:round/>
            <a:headEnd type="none" w="sm" len="sm"/>
            <a:tailEnd type="none" w="sm" len="sm"/>
          </a:ln>
        </p:spPr>
      </p:cxnSp>
      <p:cxnSp>
        <p:nvCxnSpPr>
          <p:cNvPr id="443" name="Google Shape;443;p57"/>
          <p:cNvCxnSpPr/>
          <p:nvPr/>
        </p:nvCxnSpPr>
        <p:spPr>
          <a:xfrm flipH="1">
            <a:off x="-7845" y="7451"/>
            <a:ext cx="9099900" cy="5143500"/>
          </a:xfrm>
          <a:prstGeom prst="straightConnector1">
            <a:avLst/>
          </a:prstGeom>
          <a:noFill/>
          <a:ln w="9525" cap="flat" cmpd="sng">
            <a:solidFill>
              <a:schemeClr val="dk2"/>
            </a:solidFill>
            <a:prstDash val="solid"/>
            <a:round/>
            <a:headEnd type="none" w="sm" len="sm"/>
            <a:tailEnd type="none" w="sm" len="sm"/>
          </a:ln>
        </p:spPr>
      </p:cxnSp>
      <p:sp>
        <p:nvSpPr>
          <p:cNvPr id="444" name="Google Shape;444;p57"/>
          <p:cNvSpPr/>
          <p:nvPr/>
        </p:nvSpPr>
        <p:spPr>
          <a:xfrm>
            <a:off x="3775061" y="2172569"/>
            <a:ext cx="1586100" cy="815700"/>
          </a:xfrm>
          <a:prstGeom prst="rect">
            <a:avLst/>
          </a:prstGeom>
          <a:solidFill>
            <a:srgbClr val="FBFE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1400">
                <a:solidFill>
                  <a:schemeClr val="dk1"/>
                </a:solidFill>
                <a:latin typeface="Arial"/>
                <a:ea typeface="Arial"/>
                <a:cs typeface="Arial"/>
                <a:sym typeface="Arial"/>
              </a:rPr>
              <a:t>PINEY RUN IN ITS CURRENT STATE</a:t>
            </a:r>
            <a:r>
              <a:rPr lang="en"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445" name="Google Shape;445;p57"/>
          <p:cNvSpPr txBox="1"/>
          <p:nvPr/>
        </p:nvSpPr>
        <p:spPr>
          <a:xfrm>
            <a:off x="4043014" y="-71819"/>
            <a:ext cx="996600" cy="369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b="1">
                <a:solidFill>
                  <a:schemeClr val="dk1"/>
                </a:solidFill>
                <a:latin typeface="Arial"/>
                <a:ea typeface="Arial"/>
                <a:cs typeface="Arial"/>
                <a:sym typeface="Arial"/>
              </a:rPr>
              <a:t>Hydrology</a:t>
            </a:r>
            <a:endParaRPr sz="1200" b="1">
              <a:solidFill>
                <a:schemeClr val="dk1"/>
              </a:solidFill>
              <a:latin typeface="Arial"/>
              <a:ea typeface="Arial"/>
              <a:cs typeface="Arial"/>
              <a:sym typeface="Arial"/>
            </a:endParaRPr>
          </a:p>
        </p:txBody>
      </p:sp>
      <p:sp>
        <p:nvSpPr>
          <p:cNvPr id="446" name="Google Shape;446;p57"/>
          <p:cNvSpPr txBox="1"/>
          <p:nvPr/>
        </p:nvSpPr>
        <p:spPr>
          <a:xfrm>
            <a:off x="7746936" y="1219700"/>
            <a:ext cx="1374900" cy="369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b="1">
                <a:solidFill>
                  <a:schemeClr val="dk1"/>
                </a:solidFill>
                <a:latin typeface="Arial"/>
                <a:ea typeface="Arial"/>
                <a:cs typeface="Arial"/>
                <a:sym typeface="Arial"/>
              </a:rPr>
              <a:t>Flora and Fauna</a:t>
            </a:r>
            <a:endParaRPr sz="1200" b="1">
              <a:solidFill>
                <a:schemeClr val="dk1"/>
              </a:solidFill>
              <a:latin typeface="Arial"/>
              <a:ea typeface="Arial"/>
              <a:cs typeface="Arial"/>
              <a:sym typeface="Arial"/>
            </a:endParaRPr>
          </a:p>
        </p:txBody>
      </p:sp>
      <p:sp>
        <p:nvSpPr>
          <p:cNvPr id="447" name="Google Shape;447;p57"/>
          <p:cNvSpPr txBox="1"/>
          <p:nvPr/>
        </p:nvSpPr>
        <p:spPr>
          <a:xfrm>
            <a:off x="-23123" y="1217650"/>
            <a:ext cx="1622700" cy="369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b="1">
                <a:solidFill>
                  <a:schemeClr val="dk1"/>
                </a:solidFill>
                <a:latin typeface="Arial"/>
                <a:ea typeface="Arial"/>
                <a:cs typeface="Arial"/>
                <a:sym typeface="Arial"/>
              </a:rPr>
              <a:t>Freshwater ecology </a:t>
            </a:r>
            <a:endParaRPr sz="1200" b="1">
              <a:solidFill>
                <a:schemeClr val="dk1"/>
              </a:solidFill>
              <a:latin typeface="Arial"/>
              <a:ea typeface="Arial"/>
              <a:cs typeface="Arial"/>
              <a:sym typeface="Arial"/>
            </a:endParaRPr>
          </a:p>
        </p:txBody>
      </p:sp>
      <p:sp>
        <p:nvSpPr>
          <p:cNvPr id="448" name="Google Shape;448;p57"/>
          <p:cNvSpPr txBox="1"/>
          <p:nvPr/>
        </p:nvSpPr>
        <p:spPr>
          <a:xfrm>
            <a:off x="3438509" y="4864249"/>
            <a:ext cx="2205600" cy="369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b="1">
                <a:solidFill>
                  <a:schemeClr val="dk1"/>
                </a:solidFill>
                <a:latin typeface="Arial"/>
                <a:ea typeface="Arial"/>
                <a:cs typeface="Arial"/>
                <a:sym typeface="Arial"/>
              </a:rPr>
              <a:t>Human System/Community </a:t>
            </a:r>
            <a:endParaRPr sz="1200" b="1">
              <a:solidFill>
                <a:schemeClr val="dk1"/>
              </a:solidFill>
              <a:latin typeface="Arial"/>
              <a:ea typeface="Arial"/>
              <a:cs typeface="Arial"/>
              <a:sym typeface="Arial"/>
            </a:endParaRPr>
          </a:p>
        </p:txBody>
      </p:sp>
      <p:sp>
        <p:nvSpPr>
          <p:cNvPr id="449" name="Google Shape;449;p57"/>
          <p:cNvSpPr txBox="1"/>
          <p:nvPr/>
        </p:nvSpPr>
        <p:spPr>
          <a:xfrm>
            <a:off x="1056371" y="196463"/>
            <a:ext cx="6969900" cy="600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900">
                <a:solidFill>
                  <a:schemeClr val="dk1"/>
                </a:solidFill>
                <a:latin typeface="Arial"/>
                <a:ea typeface="Arial"/>
                <a:cs typeface="Arial"/>
                <a:sym typeface="Arial"/>
              </a:rPr>
              <a:t>Hydrologic hazards such as droughts and flooding, climate change and anthropogenic threats to water quality threaten the hydrology on Piney Run. This reduces the natural hydrologic functions of the system including habitat, and flow and transportation of water, sediments and nutrients.</a:t>
            </a:r>
            <a:endParaRPr sz="900">
              <a:solidFill>
                <a:schemeClr val="dk1"/>
              </a:solidFill>
              <a:latin typeface="Arial"/>
              <a:ea typeface="Arial"/>
              <a:cs typeface="Arial"/>
              <a:sym typeface="Arial"/>
            </a:endParaRPr>
          </a:p>
        </p:txBody>
      </p:sp>
      <p:sp>
        <p:nvSpPr>
          <p:cNvPr id="450" name="Google Shape;450;p57"/>
          <p:cNvSpPr txBox="1"/>
          <p:nvPr/>
        </p:nvSpPr>
        <p:spPr>
          <a:xfrm>
            <a:off x="28417" y="1446730"/>
            <a:ext cx="1392900" cy="24012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900">
                <a:solidFill>
                  <a:schemeClr val="dk1"/>
                </a:solidFill>
                <a:latin typeface="Arial"/>
                <a:ea typeface="Arial"/>
                <a:cs typeface="Arial"/>
                <a:sym typeface="Arial"/>
              </a:rPr>
              <a:t>Freshwater habitats can be classified by different factors, including temperature, light penetration, nutrients, and vegetation and have conditional thresholds. Freshwater ecosystems have undergone substantial transformations over time, which has impacted various characteristics of the ecosystems.</a:t>
            </a:r>
            <a:endParaRPr sz="900">
              <a:solidFill>
                <a:schemeClr val="dk1"/>
              </a:solidFill>
              <a:latin typeface="Arial"/>
              <a:ea typeface="Arial"/>
              <a:cs typeface="Arial"/>
              <a:sym typeface="Arial"/>
            </a:endParaRPr>
          </a:p>
        </p:txBody>
      </p:sp>
      <p:sp>
        <p:nvSpPr>
          <p:cNvPr id="451" name="Google Shape;451;p57"/>
          <p:cNvSpPr txBox="1"/>
          <p:nvPr/>
        </p:nvSpPr>
        <p:spPr>
          <a:xfrm>
            <a:off x="1113801" y="4419374"/>
            <a:ext cx="6855000" cy="600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900">
                <a:solidFill>
                  <a:schemeClr val="dk1"/>
                </a:solidFill>
                <a:latin typeface="Arial"/>
                <a:ea typeface="Arial"/>
                <a:cs typeface="Arial"/>
                <a:sym typeface="Arial"/>
              </a:rPr>
              <a:t>Human activities including combustion of fossil fuels and changes in land use such as deforestation, irrigation and drainage, and shifts in vegetative patterns are affecting and altering the climate system. Humans have an impact and reliance on Piney Run and its associated ecosystem services; Piney Run’s future will be determined by the stakeholder network’s adaptive capacity. </a:t>
            </a:r>
            <a:endParaRPr sz="900">
              <a:solidFill>
                <a:schemeClr val="dk1"/>
              </a:solidFill>
              <a:latin typeface="Arial"/>
              <a:ea typeface="Arial"/>
              <a:cs typeface="Arial"/>
              <a:sym typeface="Arial"/>
            </a:endParaRPr>
          </a:p>
        </p:txBody>
      </p:sp>
      <p:sp>
        <p:nvSpPr>
          <p:cNvPr id="452" name="Google Shape;452;p57"/>
          <p:cNvSpPr txBox="1"/>
          <p:nvPr/>
        </p:nvSpPr>
        <p:spPr>
          <a:xfrm>
            <a:off x="7732309" y="1503950"/>
            <a:ext cx="1380600" cy="21240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900">
                <a:solidFill>
                  <a:schemeClr val="dk1"/>
                </a:solidFill>
                <a:latin typeface="Arial"/>
                <a:ea typeface="Arial"/>
                <a:cs typeface="Arial"/>
                <a:sym typeface="Arial"/>
              </a:rPr>
              <a:t>Flora and fauna perform many basic services that make life possible for humans such as purifying air, filtering water, decomposition, pollination and flood control. These functions work in harmony to create a functional system that is resilient to change if not for human impact.  </a:t>
            </a:r>
            <a:endParaRPr sz="900">
              <a:solidFill>
                <a:schemeClr val="dk1"/>
              </a:solidFill>
              <a:latin typeface="Arial"/>
              <a:ea typeface="Arial"/>
              <a:cs typeface="Arial"/>
              <a:sym typeface="Arial"/>
            </a:endParaRPr>
          </a:p>
        </p:txBody>
      </p:sp>
      <p:cxnSp>
        <p:nvCxnSpPr>
          <p:cNvPr id="453" name="Google Shape;453;p57"/>
          <p:cNvCxnSpPr>
            <a:stCxn id="454" idx="2"/>
            <a:endCxn id="455" idx="0"/>
          </p:cNvCxnSpPr>
          <p:nvPr/>
        </p:nvCxnSpPr>
        <p:spPr>
          <a:xfrm>
            <a:off x="4568203" y="1048040"/>
            <a:ext cx="0" cy="123000"/>
          </a:xfrm>
          <a:prstGeom prst="straightConnector1">
            <a:avLst/>
          </a:prstGeom>
          <a:noFill/>
          <a:ln w="9525" cap="flat" cmpd="sng">
            <a:solidFill>
              <a:schemeClr val="dk1"/>
            </a:solidFill>
            <a:prstDash val="solid"/>
            <a:round/>
            <a:headEnd type="none" w="sm" len="sm"/>
            <a:tailEnd type="triangle" w="med" len="med"/>
          </a:ln>
        </p:spPr>
      </p:cxnSp>
      <p:cxnSp>
        <p:nvCxnSpPr>
          <p:cNvPr id="456" name="Google Shape;456;p57"/>
          <p:cNvCxnSpPr>
            <a:stCxn id="455" idx="2"/>
            <a:endCxn id="457" idx="1"/>
          </p:cNvCxnSpPr>
          <p:nvPr/>
        </p:nvCxnSpPr>
        <p:spPr>
          <a:xfrm>
            <a:off x="4568072" y="1540352"/>
            <a:ext cx="3600" cy="121800"/>
          </a:xfrm>
          <a:prstGeom prst="straightConnector1">
            <a:avLst/>
          </a:prstGeom>
          <a:noFill/>
          <a:ln w="9525" cap="flat" cmpd="sng">
            <a:solidFill>
              <a:schemeClr val="dk1"/>
            </a:solidFill>
            <a:prstDash val="solid"/>
            <a:round/>
            <a:headEnd type="none" w="sm" len="sm"/>
            <a:tailEnd type="triangle" w="med" len="med"/>
          </a:ln>
        </p:spPr>
      </p:cxnSp>
      <p:sp>
        <p:nvSpPr>
          <p:cNvPr id="454" name="Google Shape;454;p57"/>
          <p:cNvSpPr txBox="1"/>
          <p:nvPr/>
        </p:nvSpPr>
        <p:spPr>
          <a:xfrm>
            <a:off x="4176553" y="678740"/>
            <a:ext cx="783300" cy="369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a:solidFill>
                  <a:srgbClr val="FF0000"/>
                </a:solidFill>
                <a:latin typeface="Arial"/>
                <a:ea typeface="Arial"/>
                <a:cs typeface="Arial"/>
                <a:sym typeface="Arial"/>
              </a:rPr>
              <a:t>Hazards </a:t>
            </a:r>
            <a:endParaRPr sz="1200">
              <a:solidFill>
                <a:srgbClr val="FF0000"/>
              </a:solidFill>
              <a:latin typeface="Arial"/>
              <a:ea typeface="Arial"/>
              <a:cs typeface="Arial"/>
              <a:sym typeface="Arial"/>
            </a:endParaRPr>
          </a:p>
        </p:txBody>
      </p:sp>
      <p:sp>
        <p:nvSpPr>
          <p:cNvPr id="455" name="Google Shape;455;p57"/>
          <p:cNvSpPr txBox="1"/>
          <p:nvPr/>
        </p:nvSpPr>
        <p:spPr>
          <a:xfrm>
            <a:off x="4118522" y="1171052"/>
            <a:ext cx="899100" cy="369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a:solidFill>
                  <a:srgbClr val="0070C0"/>
                </a:solidFill>
                <a:latin typeface="Arial"/>
                <a:ea typeface="Arial"/>
                <a:cs typeface="Arial"/>
                <a:sym typeface="Arial"/>
              </a:rPr>
              <a:t>Fragilities  </a:t>
            </a:r>
            <a:endParaRPr sz="1200">
              <a:solidFill>
                <a:srgbClr val="0070C0"/>
              </a:solidFill>
              <a:latin typeface="Arial"/>
              <a:ea typeface="Arial"/>
              <a:cs typeface="Arial"/>
              <a:sym typeface="Arial"/>
            </a:endParaRPr>
          </a:p>
        </p:txBody>
      </p:sp>
      <p:sp>
        <p:nvSpPr>
          <p:cNvPr id="458" name="Google Shape;458;p57"/>
          <p:cNvSpPr txBox="1"/>
          <p:nvPr/>
        </p:nvSpPr>
        <p:spPr>
          <a:xfrm>
            <a:off x="7016588" y="2394550"/>
            <a:ext cx="831000" cy="369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a:solidFill>
                  <a:srgbClr val="FF0000"/>
                </a:solidFill>
                <a:latin typeface="Arial"/>
                <a:ea typeface="Arial"/>
                <a:cs typeface="Arial"/>
                <a:sym typeface="Arial"/>
              </a:rPr>
              <a:t>Hazards </a:t>
            </a:r>
            <a:endParaRPr sz="1200">
              <a:solidFill>
                <a:srgbClr val="FF0000"/>
              </a:solidFill>
              <a:latin typeface="Arial"/>
              <a:ea typeface="Arial"/>
              <a:cs typeface="Arial"/>
              <a:sym typeface="Arial"/>
            </a:endParaRPr>
          </a:p>
        </p:txBody>
      </p:sp>
      <p:sp>
        <p:nvSpPr>
          <p:cNvPr id="459" name="Google Shape;459;p57"/>
          <p:cNvSpPr txBox="1"/>
          <p:nvPr/>
        </p:nvSpPr>
        <p:spPr>
          <a:xfrm>
            <a:off x="6005158" y="2394550"/>
            <a:ext cx="886200" cy="369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a:solidFill>
                  <a:srgbClr val="0070C0"/>
                </a:solidFill>
                <a:latin typeface="Arial"/>
                <a:ea typeface="Arial"/>
                <a:cs typeface="Arial"/>
                <a:sym typeface="Arial"/>
              </a:rPr>
              <a:t>Fragilities  </a:t>
            </a:r>
            <a:endParaRPr sz="1200">
              <a:solidFill>
                <a:srgbClr val="0070C0"/>
              </a:solidFill>
              <a:latin typeface="Arial"/>
              <a:ea typeface="Arial"/>
              <a:cs typeface="Arial"/>
              <a:sym typeface="Arial"/>
            </a:endParaRPr>
          </a:p>
        </p:txBody>
      </p:sp>
      <p:sp>
        <p:nvSpPr>
          <p:cNvPr id="460" name="Google Shape;460;p57"/>
          <p:cNvSpPr txBox="1"/>
          <p:nvPr/>
        </p:nvSpPr>
        <p:spPr>
          <a:xfrm>
            <a:off x="1338445" y="2394550"/>
            <a:ext cx="817200" cy="369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a:solidFill>
                  <a:srgbClr val="FF0000"/>
                </a:solidFill>
                <a:latin typeface="Arial"/>
                <a:ea typeface="Arial"/>
                <a:cs typeface="Arial"/>
                <a:sym typeface="Arial"/>
              </a:rPr>
              <a:t>Hazards </a:t>
            </a:r>
            <a:endParaRPr sz="1200">
              <a:solidFill>
                <a:srgbClr val="FF0000"/>
              </a:solidFill>
              <a:latin typeface="Arial"/>
              <a:ea typeface="Arial"/>
              <a:cs typeface="Arial"/>
              <a:sym typeface="Arial"/>
            </a:endParaRPr>
          </a:p>
        </p:txBody>
      </p:sp>
      <p:sp>
        <p:nvSpPr>
          <p:cNvPr id="461" name="Google Shape;461;p57"/>
          <p:cNvSpPr txBox="1"/>
          <p:nvPr/>
        </p:nvSpPr>
        <p:spPr>
          <a:xfrm>
            <a:off x="2269304" y="2394550"/>
            <a:ext cx="861000" cy="369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a:solidFill>
                  <a:srgbClr val="0070C0"/>
                </a:solidFill>
                <a:latin typeface="Arial"/>
                <a:ea typeface="Arial"/>
                <a:cs typeface="Arial"/>
                <a:sym typeface="Arial"/>
              </a:rPr>
              <a:t>Fragilities  </a:t>
            </a:r>
            <a:endParaRPr sz="1200">
              <a:solidFill>
                <a:srgbClr val="0070C0"/>
              </a:solidFill>
              <a:latin typeface="Arial"/>
              <a:ea typeface="Arial"/>
              <a:cs typeface="Arial"/>
              <a:sym typeface="Arial"/>
            </a:endParaRPr>
          </a:p>
        </p:txBody>
      </p:sp>
      <p:cxnSp>
        <p:nvCxnSpPr>
          <p:cNvPr id="462" name="Google Shape;462;p57"/>
          <p:cNvCxnSpPr>
            <a:stCxn id="458" idx="1"/>
            <a:endCxn id="459" idx="3"/>
          </p:cNvCxnSpPr>
          <p:nvPr/>
        </p:nvCxnSpPr>
        <p:spPr>
          <a:xfrm rot="10800000">
            <a:off x="6891488" y="2579200"/>
            <a:ext cx="125100" cy="0"/>
          </a:xfrm>
          <a:prstGeom prst="straightConnector1">
            <a:avLst/>
          </a:prstGeom>
          <a:noFill/>
          <a:ln w="9525" cap="flat" cmpd="sng">
            <a:solidFill>
              <a:schemeClr val="dk1"/>
            </a:solidFill>
            <a:prstDash val="solid"/>
            <a:round/>
            <a:headEnd type="none" w="sm" len="sm"/>
            <a:tailEnd type="triangle" w="med" len="med"/>
          </a:ln>
        </p:spPr>
      </p:cxnSp>
      <p:cxnSp>
        <p:nvCxnSpPr>
          <p:cNvPr id="463" name="Google Shape;463;p57"/>
          <p:cNvCxnSpPr>
            <a:endCxn id="464" idx="1"/>
          </p:cNvCxnSpPr>
          <p:nvPr/>
        </p:nvCxnSpPr>
        <p:spPr>
          <a:xfrm rot="10800000">
            <a:off x="5881303" y="2576350"/>
            <a:ext cx="115200" cy="3000"/>
          </a:xfrm>
          <a:prstGeom prst="straightConnector1">
            <a:avLst/>
          </a:prstGeom>
          <a:noFill/>
          <a:ln w="9525" cap="flat" cmpd="sng">
            <a:solidFill>
              <a:schemeClr val="dk1"/>
            </a:solidFill>
            <a:prstDash val="solid"/>
            <a:round/>
            <a:headEnd type="none" w="sm" len="sm"/>
            <a:tailEnd type="triangle" w="med" len="med"/>
          </a:ln>
        </p:spPr>
      </p:cxnSp>
      <p:cxnSp>
        <p:nvCxnSpPr>
          <p:cNvPr id="465" name="Google Shape;465;p57"/>
          <p:cNvCxnSpPr>
            <a:stCxn id="461" idx="3"/>
            <a:endCxn id="466" idx="1"/>
          </p:cNvCxnSpPr>
          <p:nvPr/>
        </p:nvCxnSpPr>
        <p:spPr>
          <a:xfrm rot="10800000" flipH="1">
            <a:off x="3130304" y="2575600"/>
            <a:ext cx="143700" cy="3600"/>
          </a:xfrm>
          <a:prstGeom prst="straightConnector1">
            <a:avLst/>
          </a:prstGeom>
          <a:noFill/>
          <a:ln w="9525" cap="flat" cmpd="sng">
            <a:solidFill>
              <a:schemeClr val="dk1"/>
            </a:solidFill>
            <a:prstDash val="solid"/>
            <a:round/>
            <a:headEnd type="none" w="sm" len="sm"/>
            <a:tailEnd type="triangle" w="med" len="med"/>
          </a:ln>
        </p:spPr>
      </p:cxnSp>
      <p:cxnSp>
        <p:nvCxnSpPr>
          <p:cNvPr id="467" name="Google Shape;467;p57"/>
          <p:cNvCxnSpPr>
            <a:stCxn id="460" idx="3"/>
            <a:endCxn id="461" idx="1"/>
          </p:cNvCxnSpPr>
          <p:nvPr/>
        </p:nvCxnSpPr>
        <p:spPr>
          <a:xfrm>
            <a:off x="2155645" y="2579200"/>
            <a:ext cx="113700" cy="0"/>
          </a:xfrm>
          <a:prstGeom prst="straightConnector1">
            <a:avLst/>
          </a:prstGeom>
          <a:noFill/>
          <a:ln w="9525" cap="flat" cmpd="sng">
            <a:solidFill>
              <a:schemeClr val="dk1"/>
            </a:solidFill>
            <a:prstDash val="solid"/>
            <a:round/>
            <a:headEnd type="none" w="sm" len="sm"/>
            <a:tailEnd type="triangle" w="med" len="med"/>
          </a:ln>
        </p:spPr>
      </p:cxnSp>
      <p:sp>
        <p:nvSpPr>
          <p:cNvPr id="468" name="Google Shape;468;p57"/>
          <p:cNvSpPr txBox="1"/>
          <p:nvPr/>
        </p:nvSpPr>
        <p:spPr>
          <a:xfrm>
            <a:off x="8566879" y="-7451"/>
            <a:ext cx="569400" cy="6003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900">
                <a:solidFill>
                  <a:schemeClr val="dk1"/>
                </a:solidFill>
                <a:latin typeface="Arial"/>
                <a:ea typeface="Arial"/>
                <a:cs typeface="Arial"/>
                <a:sym typeface="Arial"/>
              </a:rPr>
              <a:t>⇒ = climate change </a:t>
            </a:r>
            <a:endParaRPr sz="100">
              <a:solidFill>
                <a:schemeClr val="dk1"/>
              </a:solidFill>
              <a:latin typeface="Arial"/>
              <a:ea typeface="Arial"/>
              <a:cs typeface="Arial"/>
              <a:sym typeface="Arial"/>
            </a:endParaRPr>
          </a:p>
        </p:txBody>
      </p:sp>
      <p:sp>
        <p:nvSpPr>
          <p:cNvPr id="457" name="Google Shape;457;p57"/>
          <p:cNvSpPr txBox="1"/>
          <p:nvPr/>
        </p:nvSpPr>
        <p:spPr>
          <a:xfrm rot="5400000">
            <a:off x="4345973" y="1479782"/>
            <a:ext cx="451200" cy="815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4100">
                <a:solidFill>
                  <a:schemeClr val="dk1"/>
                </a:solidFill>
                <a:latin typeface="Arial"/>
                <a:ea typeface="Arial"/>
                <a:cs typeface="Arial"/>
                <a:sym typeface="Arial"/>
              </a:rPr>
              <a:t>⇒</a:t>
            </a:r>
            <a:endParaRPr sz="4100">
              <a:solidFill>
                <a:schemeClr val="dk1"/>
              </a:solidFill>
              <a:latin typeface="Arial"/>
              <a:ea typeface="Arial"/>
              <a:cs typeface="Arial"/>
              <a:sym typeface="Arial"/>
            </a:endParaRPr>
          </a:p>
        </p:txBody>
      </p:sp>
      <p:sp>
        <p:nvSpPr>
          <p:cNvPr id="469" name="Google Shape;469;p57"/>
          <p:cNvSpPr txBox="1"/>
          <p:nvPr/>
        </p:nvSpPr>
        <p:spPr>
          <a:xfrm rot="-5400000">
            <a:off x="4316577" y="2878128"/>
            <a:ext cx="451200" cy="815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4100">
                <a:solidFill>
                  <a:schemeClr val="dk1"/>
                </a:solidFill>
                <a:latin typeface="Arial"/>
                <a:ea typeface="Arial"/>
                <a:cs typeface="Arial"/>
                <a:sym typeface="Arial"/>
              </a:rPr>
              <a:t>⇒</a:t>
            </a:r>
            <a:endParaRPr sz="4100">
              <a:solidFill>
                <a:schemeClr val="dk1"/>
              </a:solidFill>
              <a:latin typeface="Arial"/>
              <a:ea typeface="Arial"/>
              <a:cs typeface="Arial"/>
              <a:sym typeface="Arial"/>
            </a:endParaRPr>
          </a:p>
        </p:txBody>
      </p:sp>
      <p:sp>
        <p:nvSpPr>
          <p:cNvPr id="466" name="Google Shape;466;p57"/>
          <p:cNvSpPr txBox="1"/>
          <p:nvPr/>
        </p:nvSpPr>
        <p:spPr>
          <a:xfrm>
            <a:off x="3274098" y="2167663"/>
            <a:ext cx="451200" cy="815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4100">
                <a:solidFill>
                  <a:schemeClr val="dk1"/>
                </a:solidFill>
                <a:latin typeface="Arial"/>
                <a:ea typeface="Arial"/>
                <a:cs typeface="Arial"/>
                <a:sym typeface="Arial"/>
              </a:rPr>
              <a:t>⇒</a:t>
            </a:r>
            <a:endParaRPr sz="4100">
              <a:solidFill>
                <a:schemeClr val="dk1"/>
              </a:solidFill>
              <a:latin typeface="Arial"/>
              <a:ea typeface="Arial"/>
              <a:cs typeface="Arial"/>
              <a:sym typeface="Arial"/>
            </a:endParaRPr>
          </a:p>
        </p:txBody>
      </p:sp>
      <p:sp>
        <p:nvSpPr>
          <p:cNvPr id="464" name="Google Shape;464;p57"/>
          <p:cNvSpPr txBox="1"/>
          <p:nvPr/>
        </p:nvSpPr>
        <p:spPr>
          <a:xfrm rot="10800000">
            <a:off x="5430103" y="2168500"/>
            <a:ext cx="451200" cy="815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4100">
                <a:solidFill>
                  <a:schemeClr val="dk1"/>
                </a:solidFill>
                <a:latin typeface="Arial"/>
                <a:ea typeface="Arial"/>
                <a:cs typeface="Arial"/>
                <a:sym typeface="Arial"/>
              </a:rPr>
              <a:t>⇒</a:t>
            </a:r>
            <a:endParaRPr sz="4100">
              <a:solidFill>
                <a:schemeClr val="dk1"/>
              </a:solidFill>
              <a:latin typeface="Arial"/>
              <a:ea typeface="Arial"/>
              <a:cs typeface="Arial"/>
              <a:sym typeface="Arial"/>
            </a:endParaRPr>
          </a:p>
        </p:txBody>
      </p:sp>
      <p:sp>
        <p:nvSpPr>
          <p:cNvPr id="470" name="Google Shape;470;p57"/>
          <p:cNvSpPr txBox="1"/>
          <p:nvPr/>
        </p:nvSpPr>
        <p:spPr>
          <a:xfrm>
            <a:off x="4132834" y="4175943"/>
            <a:ext cx="817200" cy="369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a:solidFill>
                  <a:srgbClr val="FF0000"/>
                </a:solidFill>
                <a:latin typeface="Arial"/>
                <a:ea typeface="Arial"/>
                <a:cs typeface="Arial"/>
                <a:sym typeface="Arial"/>
              </a:rPr>
              <a:t>Hazards </a:t>
            </a:r>
            <a:endParaRPr sz="1200">
              <a:solidFill>
                <a:srgbClr val="FF0000"/>
              </a:solidFill>
              <a:latin typeface="Arial"/>
              <a:ea typeface="Arial"/>
              <a:cs typeface="Arial"/>
              <a:sym typeface="Arial"/>
            </a:endParaRPr>
          </a:p>
        </p:txBody>
      </p:sp>
      <p:sp>
        <p:nvSpPr>
          <p:cNvPr id="471" name="Google Shape;471;p57"/>
          <p:cNvSpPr txBox="1"/>
          <p:nvPr/>
        </p:nvSpPr>
        <p:spPr>
          <a:xfrm>
            <a:off x="3725298" y="3634588"/>
            <a:ext cx="1632000" cy="369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a:solidFill>
                  <a:srgbClr val="0070C0"/>
                </a:solidFill>
                <a:latin typeface="Arial"/>
                <a:ea typeface="Arial"/>
                <a:cs typeface="Arial"/>
                <a:sym typeface="Arial"/>
              </a:rPr>
              <a:t>Fragilities  </a:t>
            </a:r>
            <a:endParaRPr sz="1200">
              <a:solidFill>
                <a:srgbClr val="0070C0"/>
              </a:solidFill>
              <a:latin typeface="Arial"/>
              <a:ea typeface="Arial"/>
              <a:cs typeface="Arial"/>
              <a:sym typeface="Arial"/>
            </a:endParaRPr>
          </a:p>
        </p:txBody>
      </p:sp>
      <p:cxnSp>
        <p:nvCxnSpPr>
          <p:cNvPr id="472" name="Google Shape;472;p57"/>
          <p:cNvCxnSpPr>
            <a:stCxn id="471" idx="0"/>
            <a:endCxn id="469" idx="1"/>
          </p:cNvCxnSpPr>
          <p:nvPr/>
        </p:nvCxnSpPr>
        <p:spPr>
          <a:xfrm rot="10800000" flipH="1">
            <a:off x="4541298" y="3511588"/>
            <a:ext cx="900" cy="123000"/>
          </a:xfrm>
          <a:prstGeom prst="straightConnector1">
            <a:avLst/>
          </a:prstGeom>
          <a:noFill/>
          <a:ln w="9525" cap="flat" cmpd="sng">
            <a:solidFill>
              <a:schemeClr val="dk1"/>
            </a:solidFill>
            <a:prstDash val="solid"/>
            <a:round/>
            <a:headEnd type="none" w="sm" len="sm"/>
            <a:tailEnd type="triangle" w="med" len="med"/>
          </a:ln>
        </p:spPr>
      </p:cxnSp>
      <p:cxnSp>
        <p:nvCxnSpPr>
          <p:cNvPr id="473" name="Google Shape;473;p57"/>
          <p:cNvCxnSpPr>
            <a:stCxn id="470" idx="0"/>
            <a:endCxn id="471" idx="2"/>
          </p:cNvCxnSpPr>
          <p:nvPr/>
        </p:nvCxnSpPr>
        <p:spPr>
          <a:xfrm rot="10800000">
            <a:off x="4541434" y="4003743"/>
            <a:ext cx="0" cy="172200"/>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8"/>
          <p:cNvSpPr txBox="1">
            <a:spLocks noGrp="1"/>
          </p:cNvSpPr>
          <p:nvPr>
            <p:ph type="title"/>
          </p:nvPr>
        </p:nvSpPr>
        <p:spPr>
          <a:xfrm>
            <a:off x="311699" y="445026"/>
            <a:ext cx="8520600" cy="572700"/>
          </a:xfrm>
          <a:prstGeom prst="rect">
            <a:avLst/>
          </a:prstGeom>
        </p:spPr>
        <p:txBody>
          <a:bodyPr spcFirstLastPara="1" wrap="square" lIns="68550" tIns="68550" rIns="68550" bIns="68550" anchor="t" anchorCtr="0">
            <a:normAutofit/>
          </a:bodyPr>
          <a:lstStyle/>
          <a:p>
            <a:pPr marL="0" lvl="0" indent="0" algn="l" rtl="0">
              <a:spcBef>
                <a:spcPts val="0"/>
              </a:spcBef>
              <a:spcAft>
                <a:spcPts val="0"/>
              </a:spcAft>
              <a:buNone/>
            </a:pPr>
            <a:endParaRPr/>
          </a:p>
        </p:txBody>
      </p:sp>
      <p:sp>
        <p:nvSpPr>
          <p:cNvPr id="479" name="Google Shape;479;p58"/>
          <p:cNvSpPr txBox="1">
            <a:spLocks noGrp="1"/>
          </p:cNvSpPr>
          <p:nvPr>
            <p:ph type="body" idx="1"/>
          </p:nvPr>
        </p:nvSpPr>
        <p:spPr>
          <a:xfrm>
            <a:off x="311699" y="1152475"/>
            <a:ext cx="8520600" cy="3416400"/>
          </a:xfrm>
          <a:prstGeom prst="rect">
            <a:avLst/>
          </a:prstGeom>
        </p:spPr>
        <p:txBody>
          <a:bodyPr spcFirstLastPara="1" wrap="square" lIns="68550" tIns="68550" rIns="68550" bIns="68550" anchor="t" anchorCtr="0">
            <a:normAutofit/>
          </a:bodyPr>
          <a:lstStyle/>
          <a:p>
            <a:pPr marL="0" lvl="0" indent="0" algn="l" rtl="0">
              <a:spcBef>
                <a:spcPts val="0"/>
              </a:spcBef>
              <a:spcAft>
                <a:spcPts val="0"/>
              </a:spcAft>
              <a:buNone/>
            </a:pPr>
            <a:endParaRPr/>
          </a:p>
        </p:txBody>
      </p:sp>
      <p:pic>
        <p:nvPicPr>
          <p:cNvPr id="480" name="Google Shape;480;p58"/>
          <p:cNvPicPr preferRelativeResize="0"/>
          <p:nvPr/>
        </p:nvPicPr>
        <p:blipFill>
          <a:blip r:embed="rId3">
            <a:alphaModFix/>
          </a:blip>
          <a:stretch>
            <a:fillRect/>
          </a:stretch>
        </p:blipFill>
        <p:spPr>
          <a:xfrm>
            <a:off x="0" y="0"/>
            <a:ext cx="9143987" cy="51434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59"/>
          <p:cNvPicPr preferRelativeResize="0"/>
          <p:nvPr/>
        </p:nvPicPr>
        <p:blipFill>
          <a:blip r:embed="rId3">
            <a:alphaModFix/>
          </a:blip>
          <a:stretch>
            <a:fillRect/>
          </a:stretch>
        </p:blipFill>
        <p:spPr>
          <a:xfrm>
            <a:off x="193800" y="211800"/>
            <a:ext cx="8743926" cy="4737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0"/>
          <p:cNvSpPr txBox="1">
            <a:spLocks noGrp="1"/>
          </p:cNvSpPr>
          <p:nvPr>
            <p:ph type="title"/>
          </p:nvPr>
        </p:nvSpPr>
        <p:spPr>
          <a:xfrm>
            <a:off x="192500" y="1957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System Fragilities</a:t>
            </a:r>
            <a:endParaRPr/>
          </a:p>
          <a:p>
            <a:pPr marL="0" lvl="0" indent="0" algn="l" rtl="0">
              <a:spcBef>
                <a:spcPts val="0"/>
              </a:spcBef>
              <a:spcAft>
                <a:spcPts val="0"/>
              </a:spcAft>
              <a:buNone/>
            </a:pPr>
            <a:r>
              <a:rPr lang="en" sz="1550"/>
              <a:t>Michala Hendrick </a:t>
            </a:r>
            <a:endParaRPr sz="1550"/>
          </a:p>
        </p:txBody>
      </p:sp>
      <p:sp>
        <p:nvSpPr>
          <p:cNvPr id="491" name="Google Shape;491;p60"/>
          <p:cNvSpPr txBox="1">
            <a:spLocks noGrp="1"/>
          </p:cNvSpPr>
          <p:nvPr>
            <p:ph type="body" idx="1"/>
          </p:nvPr>
        </p:nvSpPr>
        <p:spPr>
          <a:xfrm>
            <a:off x="819150" y="1116525"/>
            <a:ext cx="7505700" cy="131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System fragilities are a </a:t>
            </a:r>
            <a:r>
              <a:rPr lang="en" sz="1400" b="1"/>
              <a:t>constitutional condition</a:t>
            </a:r>
            <a:r>
              <a:rPr lang="en" sz="1400"/>
              <a:t> of a system, that can lead to </a:t>
            </a:r>
            <a:r>
              <a:rPr lang="en" sz="1400" b="1"/>
              <a:t>system degradation</a:t>
            </a:r>
            <a:r>
              <a:rPr lang="en" sz="1400"/>
              <a:t> </a:t>
            </a:r>
            <a:r>
              <a:rPr lang="en" sz="1400" b="1"/>
              <a:t>or breakdowns</a:t>
            </a:r>
            <a:r>
              <a:rPr lang="en" sz="1400"/>
              <a:t> </a:t>
            </a:r>
            <a:r>
              <a:rPr lang="en" sz="1400" b="1"/>
              <a:t>if</a:t>
            </a:r>
            <a:r>
              <a:rPr lang="en" sz="1400"/>
              <a:t> </a:t>
            </a:r>
            <a:r>
              <a:rPr lang="en" sz="1400" b="1"/>
              <a:t>exposed</a:t>
            </a:r>
            <a:r>
              <a:rPr lang="en" sz="1400"/>
              <a:t> to a hostile environment or hazard. </a:t>
            </a:r>
            <a:endParaRPr sz="1400"/>
          </a:p>
          <a:p>
            <a:pPr marL="457200" lvl="0" indent="-323850" algn="l" rtl="0">
              <a:lnSpc>
                <a:spcPct val="150000"/>
              </a:lnSpc>
              <a:spcBef>
                <a:spcPts val="1200"/>
              </a:spcBef>
              <a:spcAft>
                <a:spcPts val="0"/>
              </a:spcAft>
              <a:buSzPts val="1500"/>
              <a:buChar char="●"/>
            </a:pPr>
            <a:r>
              <a:rPr lang="en" sz="1400"/>
              <a:t>A fragility is a systematic characteristic that can </a:t>
            </a:r>
            <a:r>
              <a:rPr lang="en" sz="1400" b="1"/>
              <a:t>limit</a:t>
            </a:r>
            <a:r>
              <a:rPr lang="en" sz="1400"/>
              <a:t> the system’s ability to do what it does or change what it does.</a:t>
            </a:r>
            <a:endParaRPr sz="1400"/>
          </a:p>
          <a:p>
            <a:pPr marL="0" lvl="0" indent="0" algn="l" rtl="0">
              <a:spcBef>
                <a:spcPts val="0"/>
              </a:spcBef>
              <a:spcAft>
                <a:spcPts val="0"/>
              </a:spcAft>
              <a:buNone/>
            </a:pPr>
            <a:endParaRPr sz="1400" b="1"/>
          </a:p>
          <a:p>
            <a:pPr marL="0" lvl="0" indent="0" algn="l" rtl="0">
              <a:spcBef>
                <a:spcPts val="1200"/>
              </a:spcBef>
              <a:spcAft>
                <a:spcPts val="1200"/>
              </a:spcAft>
              <a:buNone/>
            </a:pPr>
            <a:endParaRPr sz="1400"/>
          </a:p>
        </p:txBody>
      </p:sp>
      <p:sp>
        <p:nvSpPr>
          <p:cNvPr id="492" name="Google Shape;492;p60"/>
          <p:cNvSpPr txBox="1">
            <a:spLocks noGrp="1"/>
          </p:cNvSpPr>
          <p:nvPr>
            <p:ph type="body" idx="1"/>
          </p:nvPr>
        </p:nvSpPr>
        <p:spPr>
          <a:xfrm>
            <a:off x="819150" y="2341175"/>
            <a:ext cx="7505700" cy="13152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900">
                <a:latin typeface="Nunito"/>
                <a:ea typeface="Nunito"/>
                <a:cs typeface="Nunito"/>
                <a:sym typeface="Nunito"/>
              </a:rPr>
              <a:t>Identifying system fragilities for Piney Run</a:t>
            </a:r>
            <a:endParaRPr sz="1900">
              <a:latin typeface="Nunito"/>
              <a:ea typeface="Nunito"/>
              <a:cs typeface="Nunito"/>
              <a:sym typeface="Nunito"/>
            </a:endParaRPr>
          </a:p>
          <a:p>
            <a:pPr marL="0" lvl="0" indent="0" algn="l" rtl="0">
              <a:spcBef>
                <a:spcPts val="0"/>
              </a:spcBef>
              <a:spcAft>
                <a:spcPts val="0"/>
              </a:spcAft>
              <a:buNone/>
            </a:pPr>
            <a:endParaRPr sz="1900">
              <a:latin typeface="Nunito"/>
              <a:ea typeface="Nunito"/>
              <a:cs typeface="Nunito"/>
              <a:sym typeface="Nunito"/>
            </a:endParaRPr>
          </a:p>
          <a:p>
            <a:pPr marL="0" lvl="0" indent="0" algn="l" rtl="0">
              <a:spcBef>
                <a:spcPts val="1200"/>
              </a:spcBef>
              <a:spcAft>
                <a:spcPts val="1200"/>
              </a:spcAft>
              <a:buNone/>
            </a:pPr>
            <a:endParaRPr sz="1900">
              <a:latin typeface="Nunito"/>
              <a:ea typeface="Nunito"/>
              <a:cs typeface="Nunito"/>
              <a:sym typeface="Nunito"/>
            </a:endParaRPr>
          </a:p>
        </p:txBody>
      </p:sp>
      <p:sp>
        <p:nvSpPr>
          <p:cNvPr id="493" name="Google Shape;493;p60"/>
          <p:cNvSpPr/>
          <p:nvPr/>
        </p:nvSpPr>
        <p:spPr>
          <a:xfrm>
            <a:off x="2994900" y="2880575"/>
            <a:ext cx="3154200" cy="4017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latin typeface="Nunito"/>
                <a:ea typeface="Nunito"/>
                <a:cs typeface="Nunito"/>
                <a:sym typeface="Nunito"/>
              </a:rPr>
              <a:t>Freshwater ecology </a:t>
            </a:r>
            <a:endParaRPr sz="2000">
              <a:solidFill>
                <a:srgbClr val="FFFFFF"/>
              </a:solidFill>
              <a:latin typeface="Nunito"/>
              <a:ea typeface="Nunito"/>
              <a:cs typeface="Nunito"/>
              <a:sym typeface="Nunito"/>
            </a:endParaRPr>
          </a:p>
        </p:txBody>
      </p:sp>
      <p:sp>
        <p:nvSpPr>
          <p:cNvPr id="494" name="Google Shape;494;p60"/>
          <p:cNvSpPr/>
          <p:nvPr/>
        </p:nvSpPr>
        <p:spPr>
          <a:xfrm>
            <a:off x="2994900" y="3399175"/>
            <a:ext cx="3154200" cy="4017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latin typeface="Nunito"/>
                <a:ea typeface="Nunito"/>
                <a:cs typeface="Nunito"/>
                <a:sym typeface="Nunito"/>
              </a:rPr>
              <a:t>Flora and fauna </a:t>
            </a:r>
            <a:endParaRPr sz="2000">
              <a:solidFill>
                <a:srgbClr val="FFFFFF"/>
              </a:solidFill>
              <a:latin typeface="Nunito"/>
              <a:ea typeface="Nunito"/>
              <a:cs typeface="Nunito"/>
              <a:sym typeface="Nunito"/>
            </a:endParaRPr>
          </a:p>
        </p:txBody>
      </p:sp>
      <p:sp>
        <p:nvSpPr>
          <p:cNvPr id="495" name="Google Shape;495;p60"/>
          <p:cNvSpPr/>
          <p:nvPr/>
        </p:nvSpPr>
        <p:spPr>
          <a:xfrm>
            <a:off x="2994900" y="3917775"/>
            <a:ext cx="3154200" cy="4017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latin typeface="Nunito"/>
                <a:ea typeface="Nunito"/>
                <a:cs typeface="Nunito"/>
                <a:sym typeface="Nunito"/>
              </a:rPr>
              <a:t>Hydrology</a:t>
            </a:r>
            <a:endParaRPr sz="2000">
              <a:solidFill>
                <a:srgbClr val="FFFFFF"/>
              </a:solidFill>
              <a:latin typeface="Nunito"/>
              <a:ea typeface="Nunito"/>
              <a:cs typeface="Nunito"/>
              <a:sym typeface="Nunito"/>
            </a:endParaRPr>
          </a:p>
        </p:txBody>
      </p:sp>
      <p:sp>
        <p:nvSpPr>
          <p:cNvPr id="496" name="Google Shape;496;p60"/>
          <p:cNvSpPr/>
          <p:nvPr/>
        </p:nvSpPr>
        <p:spPr>
          <a:xfrm>
            <a:off x="2994900" y="4436400"/>
            <a:ext cx="3154200" cy="401700"/>
          </a:xfrm>
          <a:prstGeom prst="round2DiagRect">
            <a:avLst>
              <a:gd name="adj1" fmla="val 16667"/>
              <a:gd name="adj2" fmla="val 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latin typeface="Nunito"/>
                <a:ea typeface="Nunito"/>
                <a:cs typeface="Nunito"/>
                <a:sym typeface="Nunito"/>
              </a:rPr>
              <a:t>Human adaptive capacity</a:t>
            </a:r>
            <a:endParaRPr sz="2000">
              <a:solidFill>
                <a:srgbClr val="FFFFFF"/>
              </a:solidFill>
              <a:latin typeface="Nunito"/>
              <a:ea typeface="Nunito"/>
              <a:cs typeface="Nunito"/>
              <a:sym typeface="Nunito"/>
            </a:endParaRPr>
          </a:p>
        </p:txBody>
      </p:sp>
      <p:pic>
        <p:nvPicPr>
          <p:cNvPr id="497" name="Google Shape;497;p60"/>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1"/>
          <p:cNvSpPr/>
          <p:nvPr/>
        </p:nvSpPr>
        <p:spPr>
          <a:xfrm>
            <a:off x="1907100" y="269700"/>
            <a:ext cx="5329800" cy="7206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Nunito"/>
                <a:ea typeface="Nunito"/>
                <a:cs typeface="Nunito"/>
                <a:sym typeface="Nunito"/>
              </a:rPr>
              <a:t>Freshwater ecology </a:t>
            </a:r>
            <a:endParaRPr sz="2800">
              <a:solidFill>
                <a:srgbClr val="FFFFFF"/>
              </a:solidFill>
              <a:latin typeface="Nunito"/>
              <a:ea typeface="Nunito"/>
              <a:cs typeface="Nunito"/>
              <a:sym typeface="Nunito"/>
            </a:endParaRPr>
          </a:p>
        </p:txBody>
      </p:sp>
      <p:sp>
        <p:nvSpPr>
          <p:cNvPr id="503" name="Google Shape;503;p61"/>
          <p:cNvSpPr txBox="1"/>
          <p:nvPr/>
        </p:nvSpPr>
        <p:spPr>
          <a:xfrm>
            <a:off x="2167450" y="941275"/>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Fragility </a:t>
            </a:r>
            <a:endParaRPr>
              <a:latin typeface="Nunito"/>
              <a:ea typeface="Nunito"/>
              <a:cs typeface="Nunito"/>
              <a:sym typeface="Nunito"/>
            </a:endParaRPr>
          </a:p>
        </p:txBody>
      </p:sp>
      <p:sp>
        <p:nvSpPr>
          <p:cNvPr id="504" name="Google Shape;504;p61"/>
          <p:cNvSpPr txBox="1"/>
          <p:nvPr/>
        </p:nvSpPr>
        <p:spPr>
          <a:xfrm>
            <a:off x="4629025" y="941275"/>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Potential impact </a:t>
            </a:r>
            <a:endParaRPr>
              <a:latin typeface="Nunito"/>
              <a:ea typeface="Nunito"/>
              <a:cs typeface="Nunito"/>
              <a:sym typeface="Nunito"/>
            </a:endParaRPr>
          </a:p>
        </p:txBody>
      </p:sp>
      <p:grpSp>
        <p:nvGrpSpPr>
          <p:cNvPr id="505" name="Google Shape;505;p61"/>
          <p:cNvGrpSpPr/>
          <p:nvPr/>
        </p:nvGrpSpPr>
        <p:grpSpPr>
          <a:xfrm>
            <a:off x="3898670" y="1840135"/>
            <a:ext cx="260273" cy="188842"/>
            <a:chOff x="4858109" y="2631368"/>
            <a:chExt cx="316442" cy="315000"/>
          </a:xfrm>
        </p:grpSpPr>
        <p:sp>
          <p:nvSpPr>
            <p:cNvPr id="506" name="Google Shape;506;p61"/>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507" name="Google Shape;507;p61"/>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grpSp>
        <p:nvGrpSpPr>
          <p:cNvPr id="508" name="Google Shape;508;p61"/>
          <p:cNvGrpSpPr/>
          <p:nvPr/>
        </p:nvGrpSpPr>
        <p:grpSpPr>
          <a:xfrm>
            <a:off x="2104714" y="1341424"/>
            <a:ext cx="1934877" cy="822627"/>
            <a:chOff x="1126863" y="2013875"/>
            <a:chExt cx="1944600" cy="1569600"/>
          </a:xfrm>
        </p:grpSpPr>
        <p:sp>
          <p:nvSpPr>
            <p:cNvPr id="509" name="Google Shape;509;p61"/>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Nunito"/>
                <a:ea typeface="Nunito"/>
                <a:cs typeface="Nunito"/>
                <a:sym typeface="Nunito"/>
              </a:endParaRPr>
            </a:p>
          </p:txBody>
        </p:sp>
        <p:sp>
          <p:nvSpPr>
            <p:cNvPr id="510" name="Google Shape;510;p61"/>
            <p:cNvSpPr txBox="1"/>
            <p:nvPr/>
          </p:nvSpPr>
          <p:spPr>
            <a:xfrm>
              <a:off x="1373315" y="2505533"/>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Erosion </a:t>
              </a:r>
              <a:endParaRPr sz="1200" b="1">
                <a:solidFill>
                  <a:srgbClr val="FFFFFF"/>
                </a:solidFill>
                <a:latin typeface="Nunito"/>
                <a:ea typeface="Nunito"/>
                <a:cs typeface="Nunito"/>
                <a:sym typeface="Nunito"/>
              </a:endParaRPr>
            </a:p>
          </p:txBody>
        </p:sp>
      </p:grpSp>
      <p:grpSp>
        <p:nvGrpSpPr>
          <p:cNvPr id="511" name="Google Shape;511;p61"/>
          <p:cNvGrpSpPr/>
          <p:nvPr/>
        </p:nvGrpSpPr>
        <p:grpSpPr>
          <a:xfrm>
            <a:off x="4028260" y="1341407"/>
            <a:ext cx="2986194" cy="822627"/>
            <a:chOff x="5015938" y="2013875"/>
            <a:chExt cx="3001200" cy="1569600"/>
          </a:xfrm>
        </p:grpSpPr>
        <p:sp>
          <p:nvSpPr>
            <p:cNvPr id="512" name="Google Shape;512;p61"/>
            <p:cNvSpPr/>
            <p:nvPr/>
          </p:nvSpPr>
          <p:spPr>
            <a:xfrm>
              <a:off x="5015938" y="2013875"/>
              <a:ext cx="3001200" cy="1569600"/>
            </a:xfrm>
            <a:prstGeom prst="round2DiagRect">
              <a:avLst>
                <a:gd name="adj1" fmla="val 0"/>
                <a:gd name="adj2" fmla="val 1776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Nunito"/>
                <a:ea typeface="Nunito"/>
                <a:cs typeface="Nunito"/>
                <a:sym typeface="Nunito"/>
              </a:endParaRPr>
            </a:p>
            <a:p>
              <a:pPr marL="0" lvl="0" indent="0" algn="l" rtl="0">
                <a:spcBef>
                  <a:spcPts val="0"/>
                </a:spcBef>
                <a:spcAft>
                  <a:spcPts val="0"/>
                </a:spcAft>
                <a:buNone/>
              </a:pPr>
              <a:endParaRPr sz="1200" b="1">
                <a:latin typeface="Nunito"/>
                <a:ea typeface="Nunito"/>
                <a:cs typeface="Nunito"/>
                <a:sym typeface="Nunito"/>
              </a:endParaRPr>
            </a:p>
            <a:p>
              <a:pPr marL="0" lvl="0" indent="0" algn="l" rtl="0">
                <a:spcBef>
                  <a:spcPts val="0"/>
                </a:spcBef>
                <a:spcAft>
                  <a:spcPts val="0"/>
                </a:spcAft>
                <a:buNone/>
              </a:pPr>
              <a:endParaRPr sz="1200" b="1">
                <a:latin typeface="Nunito"/>
                <a:ea typeface="Nunito"/>
                <a:cs typeface="Nunito"/>
                <a:sym typeface="Nunito"/>
              </a:endParaRPr>
            </a:p>
            <a:p>
              <a:pPr marL="0" lvl="0" indent="0" algn="l" rtl="0">
                <a:spcBef>
                  <a:spcPts val="0"/>
                </a:spcBef>
                <a:spcAft>
                  <a:spcPts val="0"/>
                </a:spcAft>
                <a:buNone/>
              </a:pPr>
              <a:endParaRPr sz="1200" b="1">
                <a:latin typeface="Nunito"/>
                <a:ea typeface="Nunito"/>
                <a:cs typeface="Nunito"/>
                <a:sym typeface="Nunito"/>
              </a:endParaRPr>
            </a:p>
          </p:txBody>
        </p:sp>
        <p:sp>
          <p:nvSpPr>
            <p:cNvPr id="513" name="Google Shape;513;p61"/>
            <p:cNvSpPr txBox="1"/>
            <p:nvPr/>
          </p:nvSpPr>
          <p:spPr>
            <a:xfrm>
              <a:off x="5325339" y="2311678"/>
              <a:ext cx="2417100" cy="45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Widening streambed, reduced natural hydrologic function </a:t>
              </a:r>
              <a:endParaRPr sz="1200" b="1">
                <a:solidFill>
                  <a:srgbClr val="FFFFFF"/>
                </a:solidFill>
                <a:latin typeface="Nunito"/>
                <a:ea typeface="Nunito"/>
                <a:cs typeface="Nunito"/>
                <a:sym typeface="Nunito"/>
              </a:endParaRPr>
            </a:p>
          </p:txBody>
        </p:sp>
      </p:grpSp>
      <p:grpSp>
        <p:nvGrpSpPr>
          <p:cNvPr id="514" name="Google Shape;514;p61"/>
          <p:cNvGrpSpPr/>
          <p:nvPr/>
        </p:nvGrpSpPr>
        <p:grpSpPr>
          <a:xfrm>
            <a:off x="3898670" y="1658326"/>
            <a:ext cx="260273" cy="188842"/>
            <a:chOff x="4858109" y="2631368"/>
            <a:chExt cx="316442" cy="315000"/>
          </a:xfrm>
        </p:grpSpPr>
        <p:sp>
          <p:nvSpPr>
            <p:cNvPr id="515" name="Google Shape;515;p61"/>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516" name="Google Shape;516;p61"/>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grpSp>
        <p:nvGrpSpPr>
          <p:cNvPr id="517" name="Google Shape;517;p61"/>
          <p:cNvGrpSpPr/>
          <p:nvPr/>
        </p:nvGrpSpPr>
        <p:grpSpPr>
          <a:xfrm>
            <a:off x="3898682" y="2744436"/>
            <a:ext cx="260273" cy="188842"/>
            <a:chOff x="4858109" y="2631368"/>
            <a:chExt cx="316442" cy="315000"/>
          </a:xfrm>
        </p:grpSpPr>
        <p:sp>
          <p:nvSpPr>
            <p:cNvPr id="518" name="Google Shape;518;p61"/>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519" name="Google Shape;519;p61"/>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grpSp>
        <p:nvGrpSpPr>
          <p:cNvPr id="520" name="Google Shape;520;p61"/>
          <p:cNvGrpSpPr/>
          <p:nvPr/>
        </p:nvGrpSpPr>
        <p:grpSpPr>
          <a:xfrm>
            <a:off x="2104726" y="2245725"/>
            <a:ext cx="1934877" cy="822627"/>
            <a:chOff x="1126863" y="2013875"/>
            <a:chExt cx="1944600" cy="1569600"/>
          </a:xfrm>
        </p:grpSpPr>
        <p:sp>
          <p:nvSpPr>
            <p:cNvPr id="521" name="Google Shape;521;p61"/>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Nunito"/>
                <a:ea typeface="Nunito"/>
                <a:cs typeface="Nunito"/>
                <a:sym typeface="Nunito"/>
              </a:endParaRPr>
            </a:p>
          </p:txBody>
        </p:sp>
        <p:sp>
          <p:nvSpPr>
            <p:cNvPr id="522" name="Google Shape;522;p61"/>
            <p:cNvSpPr txBox="1"/>
            <p:nvPr/>
          </p:nvSpPr>
          <p:spPr>
            <a:xfrm>
              <a:off x="1373315" y="2406005"/>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Water quality thresholds </a:t>
              </a:r>
              <a:endParaRPr sz="1200" b="1">
                <a:solidFill>
                  <a:srgbClr val="FFFFFF"/>
                </a:solidFill>
                <a:latin typeface="Nunito"/>
                <a:ea typeface="Nunito"/>
                <a:cs typeface="Nunito"/>
                <a:sym typeface="Nunito"/>
              </a:endParaRPr>
            </a:p>
          </p:txBody>
        </p:sp>
      </p:grpSp>
      <p:grpSp>
        <p:nvGrpSpPr>
          <p:cNvPr id="523" name="Google Shape;523;p61"/>
          <p:cNvGrpSpPr/>
          <p:nvPr/>
        </p:nvGrpSpPr>
        <p:grpSpPr>
          <a:xfrm>
            <a:off x="4028272" y="2245707"/>
            <a:ext cx="2986194" cy="822627"/>
            <a:chOff x="5015938" y="2013875"/>
            <a:chExt cx="3001200" cy="1569600"/>
          </a:xfrm>
        </p:grpSpPr>
        <p:sp>
          <p:nvSpPr>
            <p:cNvPr id="524" name="Google Shape;524;p61"/>
            <p:cNvSpPr/>
            <p:nvPr/>
          </p:nvSpPr>
          <p:spPr>
            <a:xfrm>
              <a:off x="5015938" y="2013875"/>
              <a:ext cx="3001200" cy="1569600"/>
            </a:xfrm>
            <a:prstGeom prst="round2DiagRect">
              <a:avLst>
                <a:gd name="adj1" fmla="val 0"/>
                <a:gd name="adj2" fmla="val 1776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Nunito"/>
                <a:ea typeface="Nunito"/>
                <a:cs typeface="Nunito"/>
                <a:sym typeface="Nunito"/>
              </a:endParaRPr>
            </a:p>
            <a:p>
              <a:pPr marL="0" lvl="0" indent="0" algn="l" rtl="0">
                <a:spcBef>
                  <a:spcPts val="0"/>
                </a:spcBef>
                <a:spcAft>
                  <a:spcPts val="0"/>
                </a:spcAft>
                <a:buNone/>
              </a:pPr>
              <a:endParaRPr sz="1200" b="1">
                <a:latin typeface="Nunito"/>
                <a:ea typeface="Nunito"/>
                <a:cs typeface="Nunito"/>
                <a:sym typeface="Nunito"/>
              </a:endParaRPr>
            </a:p>
            <a:p>
              <a:pPr marL="0" lvl="0" indent="0" algn="l" rtl="0">
                <a:spcBef>
                  <a:spcPts val="0"/>
                </a:spcBef>
                <a:spcAft>
                  <a:spcPts val="0"/>
                </a:spcAft>
                <a:buNone/>
              </a:pPr>
              <a:endParaRPr sz="1200" b="1">
                <a:latin typeface="Nunito"/>
                <a:ea typeface="Nunito"/>
                <a:cs typeface="Nunito"/>
                <a:sym typeface="Nunito"/>
              </a:endParaRPr>
            </a:p>
            <a:p>
              <a:pPr marL="0" lvl="0" indent="0" algn="l" rtl="0">
                <a:spcBef>
                  <a:spcPts val="0"/>
                </a:spcBef>
                <a:spcAft>
                  <a:spcPts val="0"/>
                </a:spcAft>
                <a:buNone/>
              </a:pPr>
              <a:endParaRPr sz="1200" b="1">
                <a:latin typeface="Nunito"/>
                <a:ea typeface="Nunito"/>
                <a:cs typeface="Nunito"/>
                <a:sym typeface="Nunito"/>
              </a:endParaRPr>
            </a:p>
          </p:txBody>
        </p:sp>
        <p:sp>
          <p:nvSpPr>
            <p:cNvPr id="525" name="Google Shape;525;p61"/>
            <p:cNvSpPr txBox="1"/>
            <p:nvPr/>
          </p:nvSpPr>
          <p:spPr>
            <a:xfrm>
              <a:off x="5325327" y="2311678"/>
              <a:ext cx="2417100" cy="45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Changes in pH, dissolved oxygen, turbidity and total algae  </a:t>
              </a:r>
              <a:endParaRPr sz="1200" b="1">
                <a:solidFill>
                  <a:srgbClr val="FFFFFF"/>
                </a:solidFill>
                <a:latin typeface="Nunito"/>
                <a:ea typeface="Nunito"/>
                <a:cs typeface="Nunito"/>
                <a:sym typeface="Nunito"/>
              </a:endParaRPr>
            </a:p>
          </p:txBody>
        </p:sp>
      </p:grpSp>
      <p:grpSp>
        <p:nvGrpSpPr>
          <p:cNvPr id="526" name="Google Shape;526;p61"/>
          <p:cNvGrpSpPr/>
          <p:nvPr/>
        </p:nvGrpSpPr>
        <p:grpSpPr>
          <a:xfrm>
            <a:off x="3898682" y="2562627"/>
            <a:ext cx="260273" cy="188842"/>
            <a:chOff x="4858109" y="2631368"/>
            <a:chExt cx="316442" cy="315000"/>
          </a:xfrm>
        </p:grpSpPr>
        <p:sp>
          <p:nvSpPr>
            <p:cNvPr id="527" name="Google Shape;527;p61"/>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528" name="Google Shape;528;p61"/>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grpSp>
        <p:nvGrpSpPr>
          <p:cNvPr id="529" name="Google Shape;529;p61"/>
          <p:cNvGrpSpPr/>
          <p:nvPr/>
        </p:nvGrpSpPr>
        <p:grpSpPr>
          <a:xfrm>
            <a:off x="3898670" y="3648736"/>
            <a:ext cx="260273" cy="188842"/>
            <a:chOff x="4858109" y="2631368"/>
            <a:chExt cx="316442" cy="315000"/>
          </a:xfrm>
        </p:grpSpPr>
        <p:sp>
          <p:nvSpPr>
            <p:cNvPr id="530" name="Google Shape;530;p61"/>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531" name="Google Shape;531;p61"/>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grpSp>
        <p:nvGrpSpPr>
          <p:cNvPr id="532" name="Google Shape;532;p61"/>
          <p:cNvGrpSpPr/>
          <p:nvPr/>
        </p:nvGrpSpPr>
        <p:grpSpPr>
          <a:xfrm>
            <a:off x="2104714" y="3150025"/>
            <a:ext cx="1934877" cy="822627"/>
            <a:chOff x="1126863" y="2013875"/>
            <a:chExt cx="1944600" cy="1569600"/>
          </a:xfrm>
        </p:grpSpPr>
        <p:sp>
          <p:nvSpPr>
            <p:cNvPr id="533" name="Google Shape;533;p61"/>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Nunito"/>
                <a:ea typeface="Nunito"/>
                <a:cs typeface="Nunito"/>
                <a:sym typeface="Nunito"/>
              </a:endParaRPr>
            </a:p>
          </p:txBody>
        </p:sp>
        <p:sp>
          <p:nvSpPr>
            <p:cNvPr id="534" name="Google Shape;534;p61"/>
            <p:cNvSpPr txBox="1"/>
            <p:nvPr/>
          </p:nvSpPr>
          <p:spPr>
            <a:xfrm>
              <a:off x="1378240" y="2347739"/>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Temperature thresholds </a:t>
              </a:r>
              <a:endParaRPr sz="1200" b="1">
                <a:solidFill>
                  <a:srgbClr val="FFFFFF"/>
                </a:solidFill>
                <a:latin typeface="Nunito"/>
                <a:ea typeface="Nunito"/>
                <a:cs typeface="Nunito"/>
                <a:sym typeface="Nunito"/>
              </a:endParaRPr>
            </a:p>
          </p:txBody>
        </p:sp>
      </p:grpSp>
      <p:grpSp>
        <p:nvGrpSpPr>
          <p:cNvPr id="535" name="Google Shape;535;p61"/>
          <p:cNvGrpSpPr/>
          <p:nvPr/>
        </p:nvGrpSpPr>
        <p:grpSpPr>
          <a:xfrm>
            <a:off x="4028260" y="3150008"/>
            <a:ext cx="2986194" cy="822627"/>
            <a:chOff x="5015938" y="2013875"/>
            <a:chExt cx="3001200" cy="1569600"/>
          </a:xfrm>
        </p:grpSpPr>
        <p:sp>
          <p:nvSpPr>
            <p:cNvPr id="536" name="Google Shape;536;p61"/>
            <p:cNvSpPr/>
            <p:nvPr/>
          </p:nvSpPr>
          <p:spPr>
            <a:xfrm>
              <a:off x="5015938" y="2013875"/>
              <a:ext cx="3001200" cy="1569600"/>
            </a:xfrm>
            <a:prstGeom prst="round2DiagRect">
              <a:avLst>
                <a:gd name="adj1" fmla="val 0"/>
                <a:gd name="adj2" fmla="val 1776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a:p>
              <a:pPr marL="0" lvl="0" indent="0" algn="l" rtl="0">
                <a:spcBef>
                  <a:spcPts val="0"/>
                </a:spcBef>
                <a:spcAft>
                  <a:spcPts val="0"/>
                </a:spcAft>
                <a:buNone/>
              </a:pPr>
              <a:endParaRPr b="1">
                <a:latin typeface="Nunito"/>
                <a:ea typeface="Nunito"/>
                <a:cs typeface="Nunito"/>
                <a:sym typeface="Nunito"/>
              </a:endParaRPr>
            </a:p>
            <a:p>
              <a:pPr marL="0" lvl="0" indent="0" algn="l" rtl="0">
                <a:spcBef>
                  <a:spcPts val="0"/>
                </a:spcBef>
                <a:spcAft>
                  <a:spcPts val="0"/>
                </a:spcAft>
                <a:buNone/>
              </a:pPr>
              <a:endParaRPr b="1">
                <a:latin typeface="Nunito"/>
                <a:ea typeface="Nunito"/>
                <a:cs typeface="Nunito"/>
                <a:sym typeface="Nunito"/>
              </a:endParaRPr>
            </a:p>
            <a:p>
              <a:pPr marL="0" lvl="0" indent="0" algn="l" rtl="0">
                <a:spcBef>
                  <a:spcPts val="0"/>
                </a:spcBef>
                <a:spcAft>
                  <a:spcPts val="0"/>
                </a:spcAft>
                <a:buNone/>
              </a:pPr>
              <a:endParaRPr b="1">
                <a:latin typeface="Nunito"/>
                <a:ea typeface="Nunito"/>
                <a:cs typeface="Nunito"/>
                <a:sym typeface="Nunito"/>
              </a:endParaRPr>
            </a:p>
          </p:txBody>
        </p:sp>
        <p:sp>
          <p:nvSpPr>
            <p:cNvPr id="537" name="Google Shape;537;p61"/>
            <p:cNvSpPr txBox="1"/>
            <p:nvPr/>
          </p:nvSpPr>
          <p:spPr>
            <a:xfrm>
              <a:off x="5325339" y="2325201"/>
              <a:ext cx="2417100" cy="45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Loss of suitable and habitable conditions</a:t>
              </a:r>
              <a:endParaRPr sz="1200" b="1">
                <a:solidFill>
                  <a:srgbClr val="FFFFFF"/>
                </a:solidFill>
                <a:latin typeface="Nunito"/>
                <a:ea typeface="Nunito"/>
                <a:cs typeface="Nunito"/>
                <a:sym typeface="Nunito"/>
              </a:endParaRPr>
            </a:p>
          </p:txBody>
        </p:sp>
      </p:grpSp>
      <p:grpSp>
        <p:nvGrpSpPr>
          <p:cNvPr id="538" name="Google Shape;538;p61"/>
          <p:cNvGrpSpPr/>
          <p:nvPr/>
        </p:nvGrpSpPr>
        <p:grpSpPr>
          <a:xfrm>
            <a:off x="3898670" y="3466928"/>
            <a:ext cx="260273" cy="188843"/>
            <a:chOff x="4858109" y="2631368"/>
            <a:chExt cx="316442" cy="315000"/>
          </a:xfrm>
        </p:grpSpPr>
        <p:sp>
          <p:nvSpPr>
            <p:cNvPr id="539" name="Google Shape;539;p61"/>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540" name="Google Shape;540;p61"/>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grpSp>
        <p:nvGrpSpPr>
          <p:cNvPr id="541" name="Google Shape;541;p61"/>
          <p:cNvGrpSpPr/>
          <p:nvPr/>
        </p:nvGrpSpPr>
        <p:grpSpPr>
          <a:xfrm>
            <a:off x="3898682" y="4553037"/>
            <a:ext cx="260273" cy="188842"/>
            <a:chOff x="4858109" y="2631368"/>
            <a:chExt cx="316442" cy="315000"/>
          </a:xfrm>
        </p:grpSpPr>
        <p:sp>
          <p:nvSpPr>
            <p:cNvPr id="542" name="Google Shape;542;p61"/>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543" name="Google Shape;543;p61"/>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grpSp>
        <p:nvGrpSpPr>
          <p:cNvPr id="544" name="Google Shape;544;p61"/>
          <p:cNvGrpSpPr/>
          <p:nvPr/>
        </p:nvGrpSpPr>
        <p:grpSpPr>
          <a:xfrm>
            <a:off x="2104726" y="4054326"/>
            <a:ext cx="1934877" cy="822627"/>
            <a:chOff x="1126863" y="2013875"/>
            <a:chExt cx="1944600" cy="1569600"/>
          </a:xfrm>
        </p:grpSpPr>
        <p:sp>
          <p:nvSpPr>
            <p:cNvPr id="545" name="Google Shape;545;p61"/>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Nunito"/>
                <a:ea typeface="Nunito"/>
                <a:cs typeface="Nunito"/>
                <a:sym typeface="Nunito"/>
              </a:endParaRPr>
            </a:p>
          </p:txBody>
        </p:sp>
        <p:sp>
          <p:nvSpPr>
            <p:cNvPr id="546" name="Google Shape;546;p61"/>
            <p:cNvSpPr txBox="1"/>
            <p:nvPr/>
          </p:nvSpPr>
          <p:spPr>
            <a:xfrm>
              <a:off x="1373315" y="2365865"/>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Increased productivity </a:t>
              </a:r>
              <a:endParaRPr sz="1200" b="1">
                <a:solidFill>
                  <a:srgbClr val="FFFFFF"/>
                </a:solidFill>
                <a:latin typeface="Nunito"/>
                <a:ea typeface="Nunito"/>
                <a:cs typeface="Nunito"/>
                <a:sym typeface="Nunito"/>
              </a:endParaRPr>
            </a:p>
          </p:txBody>
        </p:sp>
      </p:grpSp>
      <p:grpSp>
        <p:nvGrpSpPr>
          <p:cNvPr id="547" name="Google Shape;547;p61"/>
          <p:cNvGrpSpPr/>
          <p:nvPr/>
        </p:nvGrpSpPr>
        <p:grpSpPr>
          <a:xfrm>
            <a:off x="4028272" y="4054309"/>
            <a:ext cx="2986194" cy="822627"/>
            <a:chOff x="5015938" y="2013875"/>
            <a:chExt cx="3001200" cy="1569600"/>
          </a:xfrm>
        </p:grpSpPr>
        <p:sp>
          <p:nvSpPr>
            <p:cNvPr id="548" name="Google Shape;548;p61"/>
            <p:cNvSpPr/>
            <p:nvPr/>
          </p:nvSpPr>
          <p:spPr>
            <a:xfrm>
              <a:off x="5015938" y="2013875"/>
              <a:ext cx="3001200" cy="1569600"/>
            </a:xfrm>
            <a:prstGeom prst="round2DiagRect">
              <a:avLst>
                <a:gd name="adj1" fmla="val 0"/>
                <a:gd name="adj2" fmla="val 1776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a:p>
              <a:pPr marL="0" lvl="0" indent="0" algn="l" rtl="0">
                <a:spcBef>
                  <a:spcPts val="0"/>
                </a:spcBef>
                <a:spcAft>
                  <a:spcPts val="0"/>
                </a:spcAft>
                <a:buNone/>
              </a:pPr>
              <a:endParaRPr b="1">
                <a:latin typeface="Nunito"/>
                <a:ea typeface="Nunito"/>
                <a:cs typeface="Nunito"/>
                <a:sym typeface="Nunito"/>
              </a:endParaRPr>
            </a:p>
            <a:p>
              <a:pPr marL="0" lvl="0" indent="0" algn="l" rtl="0">
                <a:spcBef>
                  <a:spcPts val="0"/>
                </a:spcBef>
                <a:spcAft>
                  <a:spcPts val="0"/>
                </a:spcAft>
                <a:buNone/>
              </a:pPr>
              <a:endParaRPr b="1">
                <a:latin typeface="Nunito"/>
                <a:ea typeface="Nunito"/>
                <a:cs typeface="Nunito"/>
                <a:sym typeface="Nunito"/>
              </a:endParaRPr>
            </a:p>
            <a:p>
              <a:pPr marL="0" lvl="0" indent="0" algn="l" rtl="0">
                <a:spcBef>
                  <a:spcPts val="0"/>
                </a:spcBef>
                <a:spcAft>
                  <a:spcPts val="0"/>
                </a:spcAft>
                <a:buNone/>
              </a:pPr>
              <a:endParaRPr b="1">
                <a:latin typeface="Nunito"/>
                <a:ea typeface="Nunito"/>
                <a:cs typeface="Nunito"/>
                <a:sym typeface="Nunito"/>
              </a:endParaRPr>
            </a:p>
          </p:txBody>
        </p:sp>
        <p:sp>
          <p:nvSpPr>
            <p:cNvPr id="549" name="Google Shape;549;p61"/>
            <p:cNvSpPr txBox="1"/>
            <p:nvPr/>
          </p:nvSpPr>
          <p:spPr>
            <a:xfrm>
              <a:off x="5325327" y="2302591"/>
              <a:ext cx="2417100" cy="45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Algal blooms, reduced water quality, health risks </a:t>
              </a:r>
              <a:endParaRPr sz="1200" b="1">
                <a:solidFill>
                  <a:srgbClr val="FFFFFF"/>
                </a:solidFill>
                <a:latin typeface="Nunito"/>
                <a:ea typeface="Nunito"/>
                <a:cs typeface="Nunito"/>
                <a:sym typeface="Nunito"/>
              </a:endParaRPr>
            </a:p>
          </p:txBody>
        </p:sp>
      </p:grpSp>
      <p:grpSp>
        <p:nvGrpSpPr>
          <p:cNvPr id="550" name="Google Shape;550;p61"/>
          <p:cNvGrpSpPr/>
          <p:nvPr/>
        </p:nvGrpSpPr>
        <p:grpSpPr>
          <a:xfrm>
            <a:off x="3898682" y="4371229"/>
            <a:ext cx="260273" cy="188843"/>
            <a:chOff x="4858109" y="2631368"/>
            <a:chExt cx="316442" cy="315000"/>
          </a:xfrm>
        </p:grpSpPr>
        <p:sp>
          <p:nvSpPr>
            <p:cNvPr id="551" name="Google Shape;551;p61"/>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552" name="Google Shape;552;p61"/>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sp>
        <p:nvSpPr>
          <p:cNvPr id="553" name="Google Shape;553;p61"/>
          <p:cNvSpPr txBox="1">
            <a:spLocks noGrp="1"/>
          </p:cNvSpPr>
          <p:nvPr>
            <p:ph type="title"/>
          </p:nvPr>
        </p:nvSpPr>
        <p:spPr>
          <a:xfrm rot="-5400000">
            <a:off x="-843600" y="2255400"/>
            <a:ext cx="2954100" cy="63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Fragilities</a:t>
            </a:r>
            <a:endParaRPr/>
          </a:p>
          <a:p>
            <a:pPr marL="0" lvl="0" indent="0" algn="l" rtl="0">
              <a:spcBef>
                <a:spcPts val="0"/>
              </a:spcBef>
              <a:spcAft>
                <a:spcPts val="0"/>
              </a:spcAft>
              <a:buNone/>
            </a:pPr>
            <a:endParaRPr sz="1550"/>
          </a:p>
        </p:txBody>
      </p:sp>
      <p:pic>
        <p:nvPicPr>
          <p:cNvPr id="554" name="Google Shape;554;p61"/>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2"/>
          <p:cNvSpPr/>
          <p:nvPr/>
        </p:nvSpPr>
        <p:spPr>
          <a:xfrm>
            <a:off x="1907100" y="281500"/>
            <a:ext cx="5329800" cy="7206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Nunito"/>
                <a:ea typeface="Nunito"/>
                <a:cs typeface="Nunito"/>
                <a:sym typeface="Nunito"/>
              </a:rPr>
              <a:t>Flora and fauna </a:t>
            </a:r>
            <a:endParaRPr sz="2800">
              <a:solidFill>
                <a:srgbClr val="FFFFFF"/>
              </a:solidFill>
              <a:latin typeface="Nunito"/>
              <a:ea typeface="Nunito"/>
              <a:cs typeface="Nunito"/>
              <a:sym typeface="Nunito"/>
            </a:endParaRPr>
          </a:p>
        </p:txBody>
      </p:sp>
      <p:sp>
        <p:nvSpPr>
          <p:cNvPr id="560" name="Google Shape;560;p62"/>
          <p:cNvSpPr txBox="1"/>
          <p:nvPr/>
        </p:nvSpPr>
        <p:spPr>
          <a:xfrm>
            <a:off x="2179850" y="1508213"/>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Fragility </a:t>
            </a:r>
            <a:endParaRPr>
              <a:latin typeface="Nunito"/>
              <a:ea typeface="Nunito"/>
              <a:cs typeface="Nunito"/>
              <a:sym typeface="Nunito"/>
            </a:endParaRPr>
          </a:p>
        </p:txBody>
      </p:sp>
      <p:sp>
        <p:nvSpPr>
          <p:cNvPr id="561" name="Google Shape;561;p62"/>
          <p:cNvSpPr txBox="1"/>
          <p:nvPr/>
        </p:nvSpPr>
        <p:spPr>
          <a:xfrm>
            <a:off x="4641425" y="1508213"/>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Potential impact </a:t>
            </a:r>
            <a:endParaRPr>
              <a:latin typeface="Nunito"/>
              <a:ea typeface="Nunito"/>
              <a:cs typeface="Nunito"/>
              <a:sym typeface="Nunito"/>
            </a:endParaRPr>
          </a:p>
        </p:txBody>
      </p:sp>
      <p:grpSp>
        <p:nvGrpSpPr>
          <p:cNvPr id="562" name="Google Shape;562;p62"/>
          <p:cNvGrpSpPr/>
          <p:nvPr/>
        </p:nvGrpSpPr>
        <p:grpSpPr>
          <a:xfrm>
            <a:off x="3911070" y="2407072"/>
            <a:ext cx="260273" cy="188843"/>
            <a:chOff x="4858109" y="2631368"/>
            <a:chExt cx="316442" cy="315000"/>
          </a:xfrm>
        </p:grpSpPr>
        <p:sp>
          <p:nvSpPr>
            <p:cNvPr id="563" name="Google Shape;563;p62"/>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564" name="Google Shape;564;p62"/>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565" name="Google Shape;565;p62"/>
          <p:cNvGrpSpPr/>
          <p:nvPr/>
        </p:nvGrpSpPr>
        <p:grpSpPr>
          <a:xfrm>
            <a:off x="2117114" y="1908361"/>
            <a:ext cx="1934877" cy="822627"/>
            <a:chOff x="1126863" y="2013875"/>
            <a:chExt cx="1944600" cy="1569600"/>
          </a:xfrm>
        </p:grpSpPr>
        <p:sp>
          <p:nvSpPr>
            <p:cNvPr id="566" name="Google Shape;566;p62"/>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567" name="Google Shape;567;p62"/>
            <p:cNvSpPr txBox="1"/>
            <p:nvPr/>
          </p:nvSpPr>
          <p:spPr>
            <a:xfrm>
              <a:off x="1378227" y="2568689"/>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Sensitive habitat </a:t>
              </a:r>
              <a:endParaRPr sz="1200">
                <a:solidFill>
                  <a:srgbClr val="FFFFFF"/>
                </a:solidFill>
                <a:latin typeface="Nunito"/>
                <a:ea typeface="Nunito"/>
                <a:cs typeface="Nunito"/>
                <a:sym typeface="Nunito"/>
              </a:endParaRPr>
            </a:p>
          </p:txBody>
        </p:sp>
      </p:grpSp>
      <p:grpSp>
        <p:nvGrpSpPr>
          <p:cNvPr id="568" name="Google Shape;568;p62"/>
          <p:cNvGrpSpPr/>
          <p:nvPr/>
        </p:nvGrpSpPr>
        <p:grpSpPr>
          <a:xfrm>
            <a:off x="4040660" y="1908344"/>
            <a:ext cx="2986194" cy="822627"/>
            <a:chOff x="5015938" y="2013875"/>
            <a:chExt cx="3001200" cy="1569600"/>
          </a:xfrm>
        </p:grpSpPr>
        <p:sp>
          <p:nvSpPr>
            <p:cNvPr id="569" name="Google Shape;569;p62"/>
            <p:cNvSpPr/>
            <p:nvPr/>
          </p:nvSpPr>
          <p:spPr>
            <a:xfrm>
              <a:off x="5015938" y="2013875"/>
              <a:ext cx="3001200" cy="1569600"/>
            </a:xfrm>
            <a:prstGeom prst="round2DiagRect">
              <a:avLst>
                <a:gd name="adj1" fmla="val 0"/>
                <a:gd name="adj2" fmla="val 1776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570" name="Google Shape;570;p62"/>
            <p:cNvSpPr txBox="1"/>
            <p:nvPr/>
          </p:nvSpPr>
          <p:spPr>
            <a:xfrm>
              <a:off x="5325339" y="2311678"/>
              <a:ext cx="2417100" cy="4599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Extirpation of native species, breakdown of the food chain </a:t>
              </a:r>
              <a:endParaRPr sz="1200">
                <a:solidFill>
                  <a:srgbClr val="FFFFFF"/>
                </a:solidFill>
                <a:latin typeface="Nunito"/>
                <a:ea typeface="Nunito"/>
                <a:cs typeface="Nunito"/>
                <a:sym typeface="Nunito"/>
              </a:endParaRPr>
            </a:p>
          </p:txBody>
        </p:sp>
      </p:grpSp>
      <p:grpSp>
        <p:nvGrpSpPr>
          <p:cNvPr id="571" name="Google Shape;571;p62"/>
          <p:cNvGrpSpPr/>
          <p:nvPr/>
        </p:nvGrpSpPr>
        <p:grpSpPr>
          <a:xfrm>
            <a:off x="3911070" y="2225264"/>
            <a:ext cx="260273" cy="188842"/>
            <a:chOff x="4858109" y="2631368"/>
            <a:chExt cx="316442" cy="315000"/>
          </a:xfrm>
        </p:grpSpPr>
        <p:sp>
          <p:nvSpPr>
            <p:cNvPr id="572" name="Google Shape;572;p62"/>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573" name="Google Shape;573;p62"/>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574" name="Google Shape;574;p62"/>
          <p:cNvGrpSpPr/>
          <p:nvPr/>
        </p:nvGrpSpPr>
        <p:grpSpPr>
          <a:xfrm>
            <a:off x="3911082" y="3311373"/>
            <a:ext cx="260273" cy="188843"/>
            <a:chOff x="4858109" y="2631368"/>
            <a:chExt cx="316442" cy="315000"/>
          </a:xfrm>
        </p:grpSpPr>
        <p:sp>
          <p:nvSpPr>
            <p:cNvPr id="575" name="Google Shape;575;p62"/>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576" name="Google Shape;576;p62"/>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577" name="Google Shape;577;p62"/>
          <p:cNvGrpSpPr/>
          <p:nvPr/>
        </p:nvGrpSpPr>
        <p:grpSpPr>
          <a:xfrm>
            <a:off x="2117126" y="2812662"/>
            <a:ext cx="1934877" cy="822627"/>
            <a:chOff x="1126863" y="2013875"/>
            <a:chExt cx="1944600" cy="1569600"/>
          </a:xfrm>
        </p:grpSpPr>
        <p:sp>
          <p:nvSpPr>
            <p:cNvPr id="578" name="Google Shape;578;p62"/>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579" name="Google Shape;579;p62"/>
            <p:cNvSpPr txBox="1"/>
            <p:nvPr/>
          </p:nvSpPr>
          <p:spPr>
            <a:xfrm>
              <a:off x="1373302" y="2293288"/>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Sensitive food web structure</a:t>
              </a:r>
              <a:endParaRPr sz="1200">
                <a:solidFill>
                  <a:srgbClr val="FFFFFF"/>
                </a:solidFill>
                <a:latin typeface="Nunito"/>
                <a:ea typeface="Nunito"/>
                <a:cs typeface="Nunito"/>
                <a:sym typeface="Nunito"/>
              </a:endParaRPr>
            </a:p>
          </p:txBody>
        </p:sp>
      </p:grpSp>
      <p:grpSp>
        <p:nvGrpSpPr>
          <p:cNvPr id="580" name="Google Shape;580;p62"/>
          <p:cNvGrpSpPr/>
          <p:nvPr/>
        </p:nvGrpSpPr>
        <p:grpSpPr>
          <a:xfrm>
            <a:off x="4040672" y="2812645"/>
            <a:ext cx="2986194" cy="822627"/>
            <a:chOff x="5015938" y="2013875"/>
            <a:chExt cx="3001200" cy="1569600"/>
          </a:xfrm>
        </p:grpSpPr>
        <p:sp>
          <p:nvSpPr>
            <p:cNvPr id="581" name="Google Shape;581;p62"/>
            <p:cNvSpPr/>
            <p:nvPr/>
          </p:nvSpPr>
          <p:spPr>
            <a:xfrm>
              <a:off x="5015938" y="2013875"/>
              <a:ext cx="3001200" cy="1569600"/>
            </a:xfrm>
            <a:prstGeom prst="round2DiagRect">
              <a:avLst>
                <a:gd name="adj1" fmla="val 0"/>
                <a:gd name="adj2" fmla="val 1776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582" name="Google Shape;582;p62"/>
            <p:cNvSpPr txBox="1"/>
            <p:nvPr/>
          </p:nvSpPr>
          <p:spPr>
            <a:xfrm>
              <a:off x="5325327" y="2339010"/>
              <a:ext cx="2417100" cy="4599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Altered biological interactions between trophic levels </a:t>
              </a:r>
              <a:endParaRPr sz="1200">
                <a:solidFill>
                  <a:srgbClr val="FFFFFF"/>
                </a:solidFill>
                <a:latin typeface="Nunito"/>
                <a:ea typeface="Nunito"/>
                <a:cs typeface="Nunito"/>
                <a:sym typeface="Nunito"/>
              </a:endParaRPr>
            </a:p>
          </p:txBody>
        </p:sp>
      </p:grpSp>
      <p:grpSp>
        <p:nvGrpSpPr>
          <p:cNvPr id="583" name="Google Shape;583;p62"/>
          <p:cNvGrpSpPr/>
          <p:nvPr/>
        </p:nvGrpSpPr>
        <p:grpSpPr>
          <a:xfrm>
            <a:off x="3911082" y="3129565"/>
            <a:ext cx="260273" cy="188842"/>
            <a:chOff x="4858109" y="2631368"/>
            <a:chExt cx="316442" cy="315000"/>
          </a:xfrm>
        </p:grpSpPr>
        <p:sp>
          <p:nvSpPr>
            <p:cNvPr id="584" name="Google Shape;584;p62"/>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585" name="Google Shape;585;p62"/>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sp>
        <p:nvSpPr>
          <p:cNvPr id="586" name="Google Shape;586;p62"/>
          <p:cNvSpPr txBox="1">
            <a:spLocks noGrp="1"/>
          </p:cNvSpPr>
          <p:nvPr>
            <p:ph type="title"/>
          </p:nvPr>
        </p:nvSpPr>
        <p:spPr>
          <a:xfrm rot="-5400000">
            <a:off x="-843600" y="2255400"/>
            <a:ext cx="2954100" cy="63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Fragilities</a:t>
            </a:r>
            <a:endParaRPr/>
          </a:p>
          <a:p>
            <a:pPr marL="0" lvl="0" indent="0" algn="l" rtl="0">
              <a:spcBef>
                <a:spcPts val="0"/>
              </a:spcBef>
              <a:spcAft>
                <a:spcPts val="0"/>
              </a:spcAft>
              <a:buNone/>
            </a:pPr>
            <a:endParaRPr sz="1550"/>
          </a:p>
        </p:txBody>
      </p:sp>
      <p:pic>
        <p:nvPicPr>
          <p:cNvPr id="587" name="Google Shape;587;p62"/>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63"/>
          <p:cNvSpPr/>
          <p:nvPr/>
        </p:nvSpPr>
        <p:spPr>
          <a:xfrm>
            <a:off x="1907100" y="293300"/>
            <a:ext cx="5329800" cy="7206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Nunito"/>
                <a:ea typeface="Nunito"/>
                <a:cs typeface="Nunito"/>
                <a:sym typeface="Nunito"/>
              </a:rPr>
              <a:t>Hydrology</a:t>
            </a:r>
            <a:endParaRPr sz="2800">
              <a:solidFill>
                <a:srgbClr val="FFFFFF"/>
              </a:solidFill>
              <a:latin typeface="Nunito"/>
              <a:ea typeface="Nunito"/>
              <a:cs typeface="Nunito"/>
              <a:sym typeface="Nunito"/>
            </a:endParaRPr>
          </a:p>
        </p:txBody>
      </p:sp>
      <p:sp>
        <p:nvSpPr>
          <p:cNvPr id="593" name="Google Shape;593;p63"/>
          <p:cNvSpPr txBox="1"/>
          <p:nvPr/>
        </p:nvSpPr>
        <p:spPr>
          <a:xfrm>
            <a:off x="2179850" y="1508200"/>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Fragility </a:t>
            </a:r>
            <a:endParaRPr>
              <a:latin typeface="Nunito"/>
              <a:ea typeface="Nunito"/>
              <a:cs typeface="Nunito"/>
              <a:sym typeface="Nunito"/>
            </a:endParaRPr>
          </a:p>
        </p:txBody>
      </p:sp>
      <p:sp>
        <p:nvSpPr>
          <p:cNvPr id="594" name="Google Shape;594;p63"/>
          <p:cNvSpPr txBox="1"/>
          <p:nvPr/>
        </p:nvSpPr>
        <p:spPr>
          <a:xfrm>
            <a:off x="4641425" y="1508200"/>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Potential impact </a:t>
            </a:r>
            <a:endParaRPr>
              <a:latin typeface="Nunito"/>
              <a:ea typeface="Nunito"/>
              <a:cs typeface="Nunito"/>
              <a:sym typeface="Nunito"/>
            </a:endParaRPr>
          </a:p>
        </p:txBody>
      </p:sp>
      <p:grpSp>
        <p:nvGrpSpPr>
          <p:cNvPr id="595" name="Google Shape;595;p63"/>
          <p:cNvGrpSpPr/>
          <p:nvPr/>
        </p:nvGrpSpPr>
        <p:grpSpPr>
          <a:xfrm>
            <a:off x="3911070" y="2407060"/>
            <a:ext cx="260273" cy="188843"/>
            <a:chOff x="4858109" y="2631368"/>
            <a:chExt cx="316442" cy="315000"/>
          </a:xfrm>
        </p:grpSpPr>
        <p:sp>
          <p:nvSpPr>
            <p:cNvPr id="596" name="Google Shape;596;p63"/>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597" name="Google Shape;597;p63"/>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598" name="Google Shape;598;p63"/>
          <p:cNvGrpSpPr/>
          <p:nvPr/>
        </p:nvGrpSpPr>
        <p:grpSpPr>
          <a:xfrm>
            <a:off x="2117114" y="1908349"/>
            <a:ext cx="1934877" cy="822627"/>
            <a:chOff x="1126863" y="2013875"/>
            <a:chExt cx="1944600" cy="1569600"/>
          </a:xfrm>
        </p:grpSpPr>
        <p:sp>
          <p:nvSpPr>
            <p:cNvPr id="599" name="Google Shape;599;p63"/>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600" name="Google Shape;600;p63"/>
            <p:cNvSpPr txBox="1"/>
            <p:nvPr/>
          </p:nvSpPr>
          <p:spPr>
            <a:xfrm>
              <a:off x="1373315" y="2329326"/>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Threats of desiccation  </a:t>
              </a:r>
              <a:endParaRPr sz="1200">
                <a:solidFill>
                  <a:srgbClr val="FFFFFF"/>
                </a:solidFill>
                <a:latin typeface="Nunito"/>
                <a:ea typeface="Nunito"/>
                <a:cs typeface="Nunito"/>
                <a:sym typeface="Nunito"/>
              </a:endParaRPr>
            </a:p>
          </p:txBody>
        </p:sp>
      </p:grpSp>
      <p:grpSp>
        <p:nvGrpSpPr>
          <p:cNvPr id="601" name="Google Shape;601;p63"/>
          <p:cNvGrpSpPr/>
          <p:nvPr/>
        </p:nvGrpSpPr>
        <p:grpSpPr>
          <a:xfrm>
            <a:off x="4040660" y="1908332"/>
            <a:ext cx="2986194" cy="822627"/>
            <a:chOff x="5015938" y="2013875"/>
            <a:chExt cx="3001200" cy="1569600"/>
          </a:xfrm>
        </p:grpSpPr>
        <p:sp>
          <p:nvSpPr>
            <p:cNvPr id="602" name="Google Shape;602;p63"/>
            <p:cNvSpPr/>
            <p:nvPr/>
          </p:nvSpPr>
          <p:spPr>
            <a:xfrm>
              <a:off x="5015938" y="2013875"/>
              <a:ext cx="3001200" cy="1569600"/>
            </a:xfrm>
            <a:prstGeom prst="round2DiagRect">
              <a:avLst>
                <a:gd name="adj1" fmla="val 0"/>
                <a:gd name="adj2" fmla="val 1776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603" name="Google Shape;603;p63"/>
            <p:cNvSpPr txBox="1"/>
            <p:nvPr/>
          </p:nvSpPr>
          <p:spPr>
            <a:xfrm>
              <a:off x="5325339" y="2311678"/>
              <a:ext cx="2417100" cy="4599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Changes in input and output, loss of aquatic connectivity </a:t>
              </a:r>
              <a:endParaRPr sz="1200">
                <a:solidFill>
                  <a:srgbClr val="FFFFFF"/>
                </a:solidFill>
                <a:latin typeface="Nunito"/>
                <a:ea typeface="Nunito"/>
                <a:cs typeface="Nunito"/>
                <a:sym typeface="Nunito"/>
              </a:endParaRPr>
            </a:p>
          </p:txBody>
        </p:sp>
      </p:grpSp>
      <p:grpSp>
        <p:nvGrpSpPr>
          <p:cNvPr id="604" name="Google Shape;604;p63"/>
          <p:cNvGrpSpPr/>
          <p:nvPr/>
        </p:nvGrpSpPr>
        <p:grpSpPr>
          <a:xfrm>
            <a:off x="3911070" y="2225251"/>
            <a:ext cx="260273" cy="188842"/>
            <a:chOff x="4858109" y="2631368"/>
            <a:chExt cx="316442" cy="315000"/>
          </a:xfrm>
        </p:grpSpPr>
        <p:sp>
          <p:nvSpPr>
            <p:cNvPr id="605" name="Google Shape;605;p63"/>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06" name="Google Shape;606;p63"/>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607" name="Google Shape;607;p63"/>
          <p:cNvGrpSpPr/>
          <p:nvPr/>
        </p:nvGrpSpPr>
        <p:grpSpPr>
          <a:xfrm>
            <a:off x="3911082" y="3311361"/>
            <a:ext cx="260273" cy="188843"/>
            <a:chOff x="4858109" y="2631368"/>
            <a:chExt cx="316442" cy="315000"/>
          </a:xfrm>
        </p:grpSpPr>
        <p:sp>
          <p:nvSpPr>
            <p:cNvPr id="608" name="Google Shape;608;p63"/>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09" name="Google Shape;609;p63"/>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610" name="Google Shape;610;p63"/>
          <p:cNvGrpSpPr/>
          <p:nvPr/>
        </p:nvGrpSpPr>
        <p:grpSpPr>
          <a:xfrm>
            <a:off x="2117126" y="2812650"/>
            <a:ext cx="1934877" cy="822627"/>
            <a:chOff x="1126863" y="2013875"/>
            <a:chExt cx="1944600" cy="1569600"/>
          </a:xfrm>
        </p:grpSpPr>
        <p:sp>
          <p:nvSpPr>
            <p:cNvPr id="611" name="Google Shape;611;p63"/>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612" name="Google Shape;612;p63"/>
            <p:cNvSpPr txBox="1"/>
            <p:nvPr/>
          </p:nvSpPr>
          <p:spPr>
            <a:xfrm>
              <a:off x="1373302" y="2315851"/>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Changes in the hydrologic cycle</a:t>
              </a:r>
              <a:endParaRPr sz="1200">
                <a:solidFill>
                  <a:srgbClr val="FFFFFF"/>
                </a:solidFill>
                <a:latin typeface="Nunito"/>
                <a:ea typeface="Nunito"/>
                <a:cs typeface="Nunito"/>
                <a:sym typeface="Nunito"/>
              </a:endParaRPr>
            </a:p>
          </p:txBody>
        </p:sp>
      </p:grpSp>
      <p:grpSp>
        <p:nvGrpSpPr>
          <p:cNvPr id="613" name="Google Shape;613;p63"/>
          <p:cNvGrpSpPr/>
          <p:nvPr/>
        </p:nvGrpSpPr>
        <p:grpSpPr>
          <a:xfrm>
            <a:off x="4040672" y="2812632"/>
            <a:ext cx="2986194" cy="822627"/>
            <a:chOff x="5015938" y="2013875"/>
            <a:chExt cx="3001200" cy="1569600"/>
          </a:xfrm>
        </p:grpSpPr>
        <p:sp>
          <p:nvSpPr>
            <p:cNvPr id="614" name="Google Shape;614;p63"/>
            <p:cNvSpPr/>
            <p:nvPr/>
          </p:nvSpPr>
          <p:spPr>
            <a:xfrm>
              <a:off x="5015938" y="2013875"/>
              <a:ext cx="3001200" cy="1569600"/>
            </a:xfrm>
            <a:prstGeom prst="round2DiagRect">
              <a:avLst>
                <a:gd name="adj1" fmla="val 0"/>
                <a:gd name="adj2" fmla="val 1776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615" name="Google Shape;615;p63"/>
            <p:cNvSpPr txBox="1"/>
            <p:nvPr/>
          </p:nvSpPr>
          <p:spPr>
            <a:xfrm>
              <a:off x="5325327" y="2158654"/>
              <a:ext cx="2417100" cy="4599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Excess nutrient loading, increased risk of waterborne illnesses  </a:t>
              </a:r>
              <a:endParaRPr sz="1200">
                <a:solidFill>
                  <a:srgbClr val="FFFFFF"/>
                </a:solidFill>
                <a:latin typeface="Nunito"/>
                <a:ea typeface="Nunito"/>
                <a:cs typeface="Nunito"/>
                <a:sym typeface="Nunito"/>
              </a:endParaRPr>
            </a:p>
          </p:txBody>
        </p:sp>
      </p:grpSp>
      <p:grpSp>
        <p:nvGrpSpPr>
          <p:cNvPr id="616" name="Google Shape;616;p63"/>
          <p:cNvGrpSpPr/>
          <p:nvPr/>
        </p:nvGrpSpPr>
        <p:grpSpPr>
          <a:xfrm>
            <a:off x="3911082" y="3129552"/>
            <a:ext cx="260273" cy="188842"/>
            <a:chOff x="4858109" y="2631368"/>
            <a:chExt cx="316442" cy="315000"/>
          </a:xfrm>
        </p:grpSpPr>
        <p:sp>
          <p:nvSpPr>
            <p:cNvPr id="617" name="Google Shape;617;p63"/>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18" name="Google Shape;618;p63"/>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sp>
        <p:nvSpPr>
          <p:cNvPr id="619" name="Google Shape;619;p63"/>
          <p:cNvSpPr txBox="1">
            <a:spLocks noGrp="1"/>
          </p:cNvSpPr>
          <p:nvPr>
            <p:ph type="title"/>
          </p:nvPr>
        </p:nvSpPr>
        <p:spPr>
          <a:xfrm rot="-5400000">
            <a:off x="-843600" y="2255400"/>
            <a:ext cx="2954100" cy="63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Fragilities</a:t>
            </a:r>
            <a:endParaRPr/>
          </a:p>
          <a:p>
            <a:pPr marL="0" lvl="0" indent="0" algn="l" rtl="0">
              <a:spcBef>
                <a:spcPts val="0"/>
              </a:spcBef>
              <a:spcAft>
                <a:spcPts val="0"/>
              </a:spcAft>
              <a:buNone/>
            </a:pPr>
            <a:endParaRPr sz="1550"/>
          </a:p>
        </p:txBody>
      </p:sp>
      <p:pic>
        <p:nvPicPr>
          <p:cNvPr id="620" name="Google Shape;620;p63"/>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64"/>
          <p:cNvSpPr/>
          <p:nvPr/>
        </p:nvSpPr>
        <p:spPr>
          <a:xfrm>
            <a:off x="1907100" y="281500"/>
            <a:ext cx="5329800" cy="720600"/>
          </a:xfrm>
          <a:prstGeom prst="round2DiagRect">
            <a:avLst>
              <a:gd name="adj1" fmla="val 16667"/>
              <a:gd name="adj2" fmla="val 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Nunito"/>
                <a:ea typeface="Nunito"/>
                <a:cs typeface="Nunito"/>
                <a:sym typeface="Nunito"/>
              </a:rPr>
              <a:t>Human adaptive capacity </a:t>
            </a:r>
            <a:endParaRPr sz="2800">
              <a:solidFill>
                <a:srgbClr val="FFFFFF"/>
              </a:solidFill>
              <a:latin typeface="Nunito"/>
              <a:ea typeface="Nunito"/>
              <a:cs typeface="Nunito"/>
              <a:sym typeface="Nunito"/>
            </a:endParaRPr>
          </a:p>
        </p:txBody>
      </p:sp>
      <p:sp>
        <p:nvSpPr>
          <p:cNvPr id="626" name="Google Shape;626;p64"/>
          <p:cNvSpPr txBox="1"/>
          <p:nvPr/>
        </p:nvSpPr>
        <p:spPr>
          <a:xfrm>
            <a:off x="2167450" y="941275"/>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Fragility </a:t>
            </a:r>
            <a:endParaRPr>
              <a:latin typeface="Nunito"/>
              <a:ea typeface="Nunito"/>
              <a:cs typeface="Nunito"/>
              <a:sym typeface="Nunito"/>
            </a:endParaRPr>
          </a:p>
        </p:txBody>
      </p:sp>
      <p:sp>
        <p:nvSpPr>
          <p:cNvPr id="627" name="Google Shape;627;p64"/>
          <p:cNvSpPr txBox="1"/>
          <p:nvPr/>
        </p:nvSpPr>
        <p:spPr>
          <a:xfrm>
            <a:off x="4629025" y="941275"/>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Potential impact </a:t>
            </a:r>
            <a:endParaRPr>
              <a:latin typeface="Nunito"/>
              <a:ea typeface="Nunito"/>
              <a:cs typeface="Nunito"/>
              <a:sym typeface="Nunito"/>
            </a:endParaRPr>
          </a:p>
        </p:txBody>
      </p:sp>
      <p:grpSp>
        <p:nvGrpSpPr>
          <p:cNvPr id="628" name="Google Shape;628;p64"/>
          <p:cNvGrpSpPr/>
          <p:nvPr/>
        </p:nvGrpSpPr>
        <p:grpSpPr>
          <a:xfrm>
            <a:off x="3898670" y="1840135"/>
            <a:ext cx="260273" cy="188842"/>
            <a:chOff x="4858109" y="2631368"/>
            <a:chExt cx="316442" cy="315000"/>
          </a:xfrm>
        </p:grpSpPr>
        <p:sp>
          <p:nvSpPr>
            <p:cNvPr id="629" name="Google Shape;629;p64"/>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30" name="Google Shape;630;p64"/>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631" name="Google Shape;631;p64"/>
          <p:cNvGrpSpPr/>
          <p:nvPr/>
        </p:nvGrpSpPr>
        <p:grpSpPr>
          <a:xfrm>
            <a:off x="2104714" y="1341424"/>
            <a:ext cx="1934877" cy="822627"/>
            <a:chOff x="1126863" y="2013875"/>
            <a:chExt cx="1944600" cy="1569600"/>
          </a:xfrm>
        </p:grpSpPr>
        <p:sp>
          <p:nvSpPr>
            <p:cNvPr id="632" name="Google Shape;632;p64"/>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633" name="Google Shape;633;p64"/>
            <p:cNvSpPr txBox="1"/>
            <p:nvPr/>
          </p:nvSpPr>
          <p:spPr>
            <a:xfrm>
              <a:off x="1378240" y="2158652"/>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Vulnerable drinking water source </a:t>
              </a:r>
              <a:endParaRPr sz="1200">
                <a:solidFill>
                  <a:srgbClr val="FFFFFF"/>
                </a:solidFill>
                <a:latin typeface="Nunito"/>
                <a:ea typeface="Nunito"/>
                <a:cs typeface="Nunito"/>
                <a:sym typeface="Nunito"/>
              </a:endParaRPr>
            </a:p>
          </p:txBody>
        </p:sp>
      </p:grpSp>
      <p:grpSp>
        <p:nvGrpSpPr>
          <p:cNvPr id="634" name="Google Shape;634;p64"/>
          <p:cNvGrpSpPr/>
          <p:nvPr/>
        </p:nvGrpSpPr>
        <p:grpSpPr>
          <a:xfrm>
            <a:off x="4028260" y="1341407"/>
            <a:ext cx="2986194" cy="822627"/>
            <a:chOff x="5015938" y="2013875"/>
            <a:chExt cx="3001200" cy="1569600"/>
          </a:xfrm>
        </p:grpSpPr>
        <p:sp>
          <p:nvSpPr>
            <p:cNvPr id="635" name="Google Shape;635;p64"/>
            <p:cNvSpPr/>
            <p:nvPr/>
          </p:nvSpPr>
          <p:spPr>
            <a:xfrm>
              <a:off x="5015938" y="2013875"/>
              <a:ext cx="3001200" cy="1569600"/>
            </a:xfrm>
            <a:prstGeom prst="round2DiagRect">
              <a:avLst>
                <a:gd name="adj1" fmla="val 0"/>
                <a:gd name="adj2" fmla="val 17764"/>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636" name="Google Shape;636;p64"/>
            <p:cNvSpPr txBox="1"/>
            <p:nvPr/>
          </p:nvSpPr>
          <p:spPr>
            <a:xfrm>
              <a:off x="5325339" y="2158654"/>
              <a:ext cx="2417100" cy="459900"/>
            </a:xfrm>
            <a:prstGeom prst="rect">
              <a:avLst/>
            </a:prstGeom>
            <a:solidFill>
              <a:srgbClr val="99999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Sourcing conflicts, loss of reliable drinking water</a:t>
              </a:r>
              <a:endParaRPr sz="1200">
                <a:solidFill>
                  <a:srgbClr val="FFFFFF"/>
                </a:solidFill>
                <a:latin typeface="Nunito"/>
                <a:ea typeface="Nunito"/>
                <a:cs typeface="Nunito"/>
                <a:sym typeface="Nunito"/>
              </a:endParaRPr>
            </a:p>
          </p:txBody>
        </p:sp>
      </p:grpSp>
      <p:grpSp>
        <p:nvGrpSpPr>
          <p:cNvPr id="637" name="Google Shape;637;p64"/>
          <p:cNvGrpSpPr/>
          <p:nvPr/>
        </p:nvGrpSpPr>
        <p:grpSpPr>
          <a:xfrm>
            <a:off x="3898670" y="1658326"/>
            <a:ext cx="260273" cy="188842"/>
            <a:chOff x="4858109" y="2631368"/>
            <a:chExt cx="316442" cy="315000"/>
          </a:xfrm>
        </p:grpSpPr>
        <p:sp>
          <p:nvSpPr>
            <p:cNvPr id="638" name="Google Shape;638;p64"/>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39" name="Google Shape;639;p64"/>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640" name="Google Shape;640;p64"/>
          <p:cNvGrpSpPr/>
          <p:nvPr/>
        </p:nvGrpSpPr>
        <p:grpSpPr>
          <a:xfrm>
            <a:off x="3898682" y="2744436"/>
            <a:ext cx="260273" cy="188842"/>
            <a:chOff x="4858109" y="2631368"/>
            <a:chExt cx="316442" cy="315000"/>
          </a:xfrm>
        </p:grpSpPr>
        <p:sp>
          <p:nvSpPr>
            <p:cNvPr id="641" name="Google Shape;641;p64"/>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42" name="Google Shape;642;p64"/>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643" name="Google Shape;643;p64"/>
          <p:cNvGrpSpPr/>
          <p:nvPr/>
        </p:nvGrpSpPr>
        <p:grpSpPr>
          <a:xfrm>
            <a:off x="2104726" y="2245725"/>
            <a:ext cx="1934877" cy="822627"/>
            <a:chOff x="1126863" y="2013875"/>
            <a:chExt cx="1944600" cy="1569600"/>
          </a:xfrm>
        </p:grpSpPr>
        <p:sp>
          <p:nvSpPr>
            <p:cNvPr id="644" name="Google Shape;644;p64"/>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645" name="Google Shape;645;p64"/>
            <p:cNvSpPr txBox="1"/>
            <p:nvPr/>
          </p:nvSpPr>
          <p:spPr>
            <a:xfrm>
              <a:off x="1378214" y="2176039"/>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Loss of recreational resources</a:t>
              </a:r>
              <a:endParaRPr sz="1200">
                <a:solidFill>
                  <a:srgbClr val="FFFFFF"/>
                </a:solidFill>
                <a:latin typeface="Nunito"/>
                <a:ea typeface="Nunito"/>
                <a:cs typeface="Nunito"/>
                <a:sym typeface="Nunito"/>
              </a:endParaRPr>
            </a:p>
          </p:txBody>
        </p:sp>
      </p:grpSp>
      <p:grpSp>
        <p:nvGrpSpPr>
          <p:cNvPr id="646" name="Google Shape;646;p64"/>
          <p:cNvGrpSpPr/>
          <p:nvPr/>
        </p:nvGrpSpPr>
        <p:grpSpPr>
          <a:xfrm>
            <a:off x="4028272" y="2245707"/>
            <a:ext cx="2986194" cy="822627"/>
            <a:chOff x="5015938" y="2013875"/>
            <a:chExt cx="3001200" cy="1569600"/>
          </a:xfrm>
        </p:grpSpPr>
        <p:sp>
          <p:nvSpPr>
            <p:cNvPr id="647" name="Google Shape;647;p64"/>
            <p:cNvSpPr/>
            <p:nvPr/>
          </p:nvSpPr>
          <p:spPr>
            <a:xfrm>
              <a:off x="5015938" y="2013875"/>
              <a:ext cx="3001200" cy="1569600"/>
            </a:xfrm>
            <a:prstGeom prst="round2DiagRect">
              <a:avLst>
                <a:gd name="adj1" fmla="val 0"/>
                <a:gd name="adj2" fmla="val 17764"/>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648" name="Google Shape;648;p64"/>
            <p:cNvSpPr txBox="1"/>
            <p:nvPr/>
          </p:nvSpPr>
          <p:spPr>
            <a:xfrm>
              <a:off x="5325327" y="2322935"/>
              <a:ext cx="2417100" cy="459900"/>
            </a:xfrm>
            <a:prstGeom prst="rect">
              <a:avLst/>
            </a:prstGeom>
            <a:solidFill>
              <a:srgbClr val="99999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Loss of economic revenue and cultural opportunities  </a:t>
              </a:r>
              <a:endParaRPr sz="1200">
                <a:solidFill>
                  <a:srgbClr val="FFFFFF"/>
                </a:solidFill>
                <a:latin typeface="Nunito"/>
                <a:ea typeface="Nunito"/>
                <a:cs typeface="Nunito"/>
                <a:sym typeface="Nunito"/>
              </a:endParaRPr>
            </a:p>
          </p:txBody>
        </p:sp>
      </p:grpSp>
      <p:grpSp>
        <p:nvGrpSpPr>
          <p:cNvPr id="649" name="Google Shape;649;p64"/>
          <p:cNvGrpSpPr/>
          <p:nvPr/>
        </p:nvGrpSpPr>
        <p:grpSpPr>
          <a:xfrm>
            <a:off x="3898682" y="2562627"/>
            <a:ext cx="260273" cy="188842"/>
            <a:chOff x="4858109" y="2631368"/>
            <a:chExt cx="316442" cy="315000"/>
          </a:xfrm>
        </p:grpSpPr>
        <p:sp>
          <p:nvSpPr>
            <p:cNvPr id="650" name="Google Shape;650;p64"/>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51" name="Google Shape;651;p64"/>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652" name="Google Shape;652;p64"/>
          <p:cNvGrpSpPr/>
          <p:nvPr/>
        </p:nvGrpSpPr>
        <p:grpSpPr>
          <a:xfrm>
            <a:off x="3898670" y="3648736"/>
            <a:ext cx="260273" cy="188842"/>
            <a:chOff x="4858109" y="2631368"/>
            <a:chExt cx="316442" cy="315000"/>
          </a:xfrm>
        </p:grpSpPr>
        <p:sp>
          <p:nvSpPr>
            <p:cNvPr id="653" name="Google Shape;653;p64"/>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54" name="Google Shape;654;p64"/>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655" name="Google Shape;655;p64"/>
          <p:cNvGrpSpPr/>
          <p:nvPr/>
        </p:nvGrpSpPr>
        <p:grpSpPr>
          <a:xfrm>
            <a:off x="2104714" y="3150025"/>
            <a:ext cx="1934877" cy="822627"/>
            <a:chOff x="1126863" y="2013875"/>
            <a:chExt cx="1944600" cy="1569600"/>
          </a:xfrm>
        </p:grpSpPr>
        <p:sp>
          <p:nvSpPr>
            <p:cNvPr id="656" name="Google Shape;656;p64"/>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657" name="Google Shape;657;p64"/>
            <p:cNvSpPr txBox="1"/>
            <p:nvPr/>
          </p:nvSpPr>
          <p:spPr>
            <a:xfrm>
              <a:off x="1378240" y="2347739"/>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Loss of regulating services</a:t>
              </a:r>
              <a:endParaRPr sz="1200">
                <a:solidFill>
                  <a:srgbClr val="FFFFFF"/>
                </a:solidFill>
                <a:latin typeface="Nunito"/>
                <a:ea typeface="Nunito"/>
                <a:cs typeface="Nunito"/>
                <a:sym typeface="Nunito"/>
              </a:endParaRPr>
            </a:p>
          </p:txBody>
        </p:sp>
      </p:grpSp>
      <p:grpSp>
        <p:nvGrpSpPr>
          <p:cNvPr id="658" name="Google Shape;658;p64"/>
          <p:cNvGrpSpPr/>
          <p:nvPr/>
        </p:nvGrpSpPr>
        <p:grpSpPr>
          <a:xfrm>
            <a:off x="4028260" y="3149999"/>
            <a:ext cx="2986194" cy="822636"/>
            <a:chOff x="5015938" y="2013858"/>
            <a:chExt cx="3001200" cy="1569617"/>
          </a:xfrm>
        </p:grpSpPr>
        <p:sp>
          <p:nvSpPr>
            <p:cNvPr id="659" name="Google Shape;659;p64"/>
            <p:cNvSpPr/>
            <p:nvPr/>
          </p:nvSpPr>
          <p:spPr>
            <a:xfrm>
              <a:off x="5015938" y="2013875"/>
              <a:ext cx="3001200" cy="1569600"/>
            </a:xfrm>
            <a:prstGeom prst="round2DiagRect">
              <a:avLst>
                <a:gd name="adj1" fmla="val 0"/>
                <a:gd name="adj2" fmla="val 17764"/>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660" name="Google Shape;660;p64"/>
            <p:cNvSpPr txBox="1"/>
            <p:nvPr/>
          </p:nvSpPr>
          <p:spPr>
            <a:xfrm>
              <a:off x="5307978" y="2013858"/>
              <a:ext cx="2417100" cy="459900"/>
            </a:xfrm>
            <a:prstGeom prst="rect">
              <a:avLst/>
            </a:prstGeom>
            <a:solidFill>
              <a:srgbClr val="99999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Decreased resilience and adaptive capacity to hostile environments or hazards</a:t>
              </a:r>
              <a:endParaRPr sz="1200">
                <a:solidFill>
                  <a:srgbClr val="FFFFFF"/>
                </a:solidFill>
                <a:latin typeface="Nunito"/>
                <a:ea typeface="Nunito"/>
                <a:cs typeface="Nunito"/>
                <a:sym typeface="Nunito"/>
              </a:endParaRPr>
            </a:p>
          </p:txBody>
        </p:sp>
      </p:grpSp>
      <p:grpSp>
        <p:nvGrpSpPr>
          <p:cNvPr id="661" name="Google Shape;661;p64"/>
          <p:cNvGrpSpPr/>
          <p:nvPr/>
        </p:nvGrpSpPr>
        <p:grpSpPr>
          <a:xfrm>
            <a:off x="3898670" y="3466928"/>
            <a:ext cx="260273" cy="188843"/>
            <a:chOff x="4858109" y="2631368"/>
            <a:chExt cx="316442" cy="315000"/>
          </a:xfrm>
        </p:grpSpPr>
        <p:sp>
          <p:nvSpPr>
            <p:cNvPr id="662" name="Google Shape;662;p64"/>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63" name="Google Shape;663;p64"/>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664" name="Google Shape;664;p64"/>
          <p:cNvGrpSpPr/>
          <p:nvPr/>
        </p:nvGrpSpPr>
        <p:grpSpPr>
          <a:xfrm>
            <a:off x="3898682" y="4553037"/>
            <a:ext cx="260273" cy="188842"/>
            <a:chOff x="4858109" y="2631368"/>
            <a:chExt cx="316442" cy="315000"/>
          </a:xfrm>
        </p:grpSpPr>
        <p:sp>
          <p:nvSpPr>
            <p:cNvPr id="665" name="Google Shape;665;p64"/>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66" name="Google Shape;666;p64"/>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667" name="Google Shape;667;p64"/>
          <p:cNvGrpSpPr/>
          <p:nvPr/>
        </p:nvGrpSpPr>
        <p:grpSpPr>
          <a:xfrm>
            <a:off x="2104726" y="4054326"/>
            <a:ext cx="1934877" cy="822627"/>
            <a:chOff x="1126863" y="2013875"/>
            <a:chExt cx="1944600" cy="1569600"/>
          </a:xfrm>
        </p:grpSpPr>
        <p:sp>
          <p:nvSpPr>
            <p:cNvPr id="668" name="Google Shape;668;p64"/>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669" name="Google Shape;669;p64"/>
            <p:cNvSpPr txBox="1"/>
            <p:nvPr/>
          </p:nvSpPr>
          <p:spPr>
            <a:xfrm>
              <a:off x="1373315" y="2365865"/>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Organizational capacity </a:t>
              </a:r>
              <a:endParaRPr sz="1200">
                <a:solidFill>
                  <a:srgbClr val="FFFFFF"/>
                </a:solidFill>
                <a:latin typeface="Nunito"/>
                <a:ea typeface="Nunito"/>
                <a:cs typeface="Nunito"/>
                <a:sym typeface="Nunito"/>
              </a:endParaRPr>
            </a:p>
          </p:txBody>
        </p:sp>
      </p:grpSp>
      <p:grpSp>
        <p:nvGrpSpPr>
          <p:cNvPr id="670" name="Google Shape;670;p64"/>
          <p:cNvGrpSpPr/>
          <p:nvPr/>
        </p:nvGrpSpPr>
        <p:grpSpPr>
          <a:xfrm>
            <a:off x="4028272" y="4054300"/>
            <a:ext cx="2986194" cy="822636"/>
            <a:chOff x="5015938" y="2013858"/>
            <a:chExt cx="3001200" cy="1569617"/>
          </a:xfrm>
        </p:grpSpPr>
        <p:sp>
          <p:nvSpPr>
            <p:cNvPr id="671" name="Google Shape;671;p64"/>
            <p:cNvSpPr/>
            <p:nvPr/>
          </p:nvSpPr>
          <p:spPr>
            <a:xfrm>
              <a:off x="5015938" y="2013875"/>
              <a:ext cx="3001200" cy="1569600"/>
            </a:xfrm>
            <a:prstGeom prst="round2DiagRect">
              <a:avLst>
                <a:gd name="adj1" fmla="val 0"/>
                <a:gd name="adj2" fmla="val 17764"/>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672" name="Google Shape;672;p64"/>
            <p:cNvSpPr txBox="1"/>
            <p:nvPr/>
          </p:nvSpPr>
          <p:spPr>
            <a:xfrm>
              <a:off x="5307965" y="2013858"/>
              <a:ext cx="2417100" cy="459900"/>
            </a:xfrm>
            <a:prstGeom prst="rect">
              <a:avLst/>
            </a:prstGeom>
            <a:solidFill>
              <a:srgbClr val="99999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Lack of adaptive capacity, a narrowing of possible futures, exacerbated anthropogenic  impacts</a:t>
              </a:r>
              <a:endParaRPr sz="1200">
                <a:solidFill>
                  <a:srgbClr val="FFFFFF"/>
                </a:solidFill>
                <a:latin typeface="Nunito"/>
                <a:ea typeface="Nunito"/>
                <a:cs typeface="Nunito"/>
                <a:sym typeface="Nunito"/>
              </a:endParaRPr>
            </a:p>
          </p:txBody>
        </p:sp>
      </p:grpSp>
      <p:grpSp>
        <p:nvGrpSpPr>
          <p:cNvPr id="673" name="Google Shape;673;p64"/>
          <p:cNvGrpSpPr/>
          <p:nvPr/>
        </p:nvGrpSpPr>
        <p:grpSpPr>
          <a:xfrm>
            <a:off x="3898682" y="4371229"/>
            <a:ext cx="260273" cy="188843"/>
            <a:chOff x="4858109" y="2631368"/>
            <a:chExt cx="316442" cy="315000"/>
          </a:xfrm>
        </p:grpSpPr>
        <p:sp>
          <p:nvSpPr>
            <p:cNvPr id="674" name="Google Shape;674;p64"/>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75" name="Google Shape;675;p64"/>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sp>
        <p:nvSpPr>
          <p:cNvPr id="676" name="Google Shape;676;p64"/>
          <p:cNvSpPr txBox="1">
            <a:spLocks noGrp="1"/>
          </p:cNvSpPr>
          <p:nvPr>
            <p:ph type="title"/>
          </p:nvPr>
        </p:nvSpPr>
        <p:spPr>
          <a:xfrm rot="-5400000">
            <a:off x="-843600" y="2255400"/>
            <a:ext cx="2954100" cy="63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Fragilities</a:t>
            </a:r>
            <a:endParaRPr/>
          </a:p>
          <a:p>
            <a:pPr marL="0" lvl="0" indent="0" algn="l" rtl="0">
              <a:spcBef>
                <a:spcPts val="0"/>
              </a:spcBef>
              <a:spcAft>
                <a:spcPts val="0"/>
              </a:spcAft>
              <a:buNone/>
            </a:pPr>
            <a:endParaRPr sz="1550"/>
          </a:p>
        </p:txBody>
      </p:sp>
      <p:pic>
        <p:nvPicPr>
          <p:cNvPr id="677" name="Google Shape;677;p64"/>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p:nvPr/>
        </p:nvSpPr>
        <p:spPr>
          <a:xfrm>
            <a:off x="314200" y="939300"/>
            <a:ext cx="3304800" cy="828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 sz="3400">
                <a:solidFill>
                  <a:schemeClr val="dk2"/>
                </a:solidFill>
                <a:latin typeface="Nunito"/>
                <a:ea typeface="Nunito"/>
                <a:cs typeface="Nunito"/>
                <a:sym typeface="Nunito"/>
              </a:rPr>
              <a:t>The Challenges</a:t>
            </a:r>
            <a:r>
              <a:rPr lang="en" sz="3500">
                <a:solidFill>
                  <a:srgbClr val="0B7140"/>
                </a:solidFill>
                <a:latin typeface="Roboto Medium"/>
                <a:ea typeface="Roboto Medium"/>
                <a:cs typeface="Roboto Medium"/>
                <a:sym typeface="Roboto Medium"/>
              </a:rPr>
              <a:t> </a:t>
            </a:r>
            <a:endParaRPr sz="3500">
              <a:solidFill>
                <a:srgbClr val="0B7140"/>
              </a:solidFill>
              <a:latin typeface="Roboto Medium"/>
              <a:ea typeface="Roboto Medium"/>
              <a:cs typeface="Roboto Medium"/>
              <a:sym typeface="Roboto Medium"/>
            </a:endParaRPr>
          </a:p>
        </p:txBody>
      </p:sp>
      <p:sp>
        <p:nvSpPr>
          <p:cNvPr id="236" name="Google Shape;236;p38"/>
          <p:cNvSpPr txBox="1"/>
          <p:nvPr/>
        </p:nvSpPr>
        <p:spPr>
          <a:xfrm>
            <a:off x="206675" y="209175"/>
            <a:ext cx="5780400" cy="8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lt1"/>
                </a:solidFill>
                <a:latin typeface="Nunito"/>
                <a:ea typeface="Nunito"/>
                <a:cs typeface="Nunito"/>
                <a:sym typeface="Nunito"/>
              </a:rPr>
              <a:t>Introduction</a:t>
            </a:r>
            <a:endParaRPr sz="2500">
              <a:solidFill>
                <a:schemeClr val="lt1"/>
              </a:solidFill>
              <a:latin typeface="Nunito"/>
              <a:ea typeface="Nunito"/>
              <a:cs typeface="Nunito"/>
              <a:sym typeface="Nunito"/>
            </a:endParaRPr>
          </a:p>
          <a:p>
            <a:pPr marL="0" lvl="0" indent="0" algn="l" rtl="0">
              <a:spcBef>
                <a:spcPts val="0"/>
              </a:spcBef>
              <a:spcAft>
                <a:spcPts val="0"/>
              </a:spcAft>
              <a:buNone/>
            </a:pPr>
            <a:r>
              <a:rPr lang="en" sz="1550">
                <a:solidFill>
                  <a:schemeClr val="lt1"/>
                </a:solidFill>
                <a:latin typeface="Nunito"/>
                <a:ea typeface="Nunito"/>
                <a:cs typeface="Nunito"/>
                <a:sym typeface="Nunito"/>
              </a:rPr>
              <a:t>Keigan A. Thornton</a:t>
            </a:r>
            <a:endParaRPr sz="2500">
              <a:solidFill>
                <a:schemeClr val="lt1"/>
              </a:solidFill>
              <a:latin typeface="Nunito"/>
              <a:ea typeface="Nunito"/>
              <a:cs typeface="Nunito"/>
              <a:sym typeface="Nunito"/>
            </a:endParaRPr>
          </a:p>
        </p:txBody>
      </p:sp>
      <p:sp>
        <p:nvSpPr>
          <p:cNvPr id="237" name="Google Shape;237;p38"/>
          <p:cNvSpPr txBox="1"/>
          <p:nvPr/>
        </p:nvSpPr>
        <p:spPr>
          <a:xfrm>
            <a:off x="5102600" y="786150"/>
            <a:ext cx="3785700" cy="1134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 sz="3300">
                <a:solidFill>
                  <a:schemeClr val="dk2"/>
                </a:solidFill>
                <a:latin typeface="Nunito"/>
                <a:ea typeface="Nunito"/>
                <a:cs typeface="Nunito"/>
                <a:sym typeface="Nunito"/>
              </a:rPr>
              <a:t>A Transdisciplinary Approach </a:t>
            </a:r>
            <a:endParaRPr sz="3300">
              <a:solidFill>
                <a:schemeClr val="dk2"/>
              </a:solidFill>
              <a:latin typeface="Nunito"/>
              <a:ea typeface="Nunito"/>
              <a:cs typeface="Nunito"/>
              <a:sym typeface="Nunito"/>
            </a:endParaRPr>
          </a:p>
        </p:txBody>
      </p:sp>
      <p:sp>
        <p:nvSpPr>
          <p:cNvPr id="238" name="Google Shape;238;p38"/>
          <p:cNvSpPr/>
          <p:nvPr/>
        </p:nvSpPr>
        <p:spPr>
          <a:xfrm rot="1593">
            <a:off x="3731890" y="1144953"/>
            <a:ext cx="1294500" cy="569400"/>
          </a:xfrm>
          <a:prstGeom prst="rightArrow">
            <a:avLst>
              <a:gd name="adj1" fmla="val 50000"/>
              <a:gd name="adj2"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8"/>
          <p:cNvSpPr txBox="1"/>
          <p:nvPr/>
        </p:nvSpPr>
        <p:spPr>
          <a:xfrm>
            <a:off x="427100" y="1810575"/>
            <a:ext cx="3304800" cy="318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2"/>
                </a:solidFill>
                <a:latin typeface="Nunito"/>
                <a:ea typeface="Nunito"/>
                <a:cs typeface="Nunito"/>
                <a:sym typeface="Nunito"/>
              </a:rPr>
              <a:t>Piney Run is a small stream with large impacts. However it is also tied into a small rural community. </a:t>
            </a:r>
            <a:endParaRPr sz="1500">
              <a:solidFill>
                <a:schemeClr val="dk2"/>
              </a:solidFill>
              <a:latin typeface="Nunito"/>
              <a:ea typeface="Nunito"/>
              <a:cs typeface="Nunito"/>
              <a:sym typeface="Nunito"/>
            </a:endParaRPr>
          </a:p>
          <a:p>
            <a:pPr marL="457200" lvl="0" indent="0" algn="l" rtl="0">
              <a:spcBef>
                <a:spcPts val="0"/>
              </a:spcBef>
              <a:spcAft>
                <a:spcPts val="0"/>
              </a:spcAft>
              <a:buNone/>
            </a:pPr>
            <a:endParaRPr sz="1500">
              <a:solidFill>
                <a:schemeClr val="dk2"/>
              </a:solidFill>
              <a:latin typeface="Nunito"/>
              <a:ea typeface="Nunito"/>
              <a:cs typeface="Nunito"/>
              <a:sym typeface="Nunito"/>
            </a:endParaRPr>
          </a:p>
          <a:p>
            <a:pPr marL="457200" lvl="0" indent="-323850" algn="l" rtl="0">
              <a:spcBef>
                <a:spcPts val="0"/>
              </a:spcBef>
              <a:spcAft>
                <a:spcPts val="0"/>
              </a:spcAft>
              <a:buClr>
                <a:schemeClr val="dk2"/>
              </a:buClr>
              <a:buSzPts val="1500"/>
              <a:buFont typeface="Nunito"/>
              <a:buChar char="●"/>
            </a:pPr>
            <a:r>
              <a:rPr lang="en" sz="1500">
                <a:solidFill>
                  <a:schemeClr val="dk2"/>
                </a:solidFill>
                <a:latin typeface="Nunito"/>
                <a:ea typeface="Nunito"/>
                <a:cs typeface="Nunito"/>
                <a:sym typeface="Nunito"/>
              </a:rPr>
              <a:t>Landowner perceptions of outside agents </a:t>
            </a:r>
            <a:endParaRPr sz="1500">
              <a:solidFill>
                <a:schemeClr val="dk2"/>
              </a:solidFill>
              <a:latin typeface="Nunito"/>
              <a:ea typeface="Nunito"/>
              <a:cs typeface="Nunito"/>
              <a:sym typeface="Nunito"/>
            </a:endParaRPr>
          </a:p>
          <a:p>
            <a:pPr marL="457200" lvl="0" indent="0" algn="l" rtl="0">
              <a:spcBef>
                <a:spcPts val="0"/>
              </a:spcBef>
              <a:spcAft>
                <a:spcPts val="0"/>
              </a:spcAft>
              <a:buNone/>
            </a:pPr>
            <a:endParaRPr sz="1500">
              <a:solidFill>
                <a:schemeClr val="dk2"/>
              </a:solidFill>
              <a:latin typeface="Nunito"/>
              <a:ea typeface="Nunito"/>
              <a:cs typeface="Nunito"/>
              <a:sym typeface="Nunito"/>
            </a:endParaRPr>
          </a:p>
          <a:p>
            <a:pPr marL="457200" lvl="0" indent="-323850" algn="l" rtl="0">
              <a:spcBef>
                <a:spcPts val="0"/>
              </a:spcBef>
              <a:spcAft>
                <a:spcPts val="0"/>
              </a:spcAft>
              <a:buClr>
                <a:schemeClr val="dk2"/>
              </a:buClr>
              <a:buSzPts val="1500"/>
              <a:buFont typeface="Nunito"/>
              <a:buChar char="●"/>
            </a:pPr>
            <a:r>
              <a:rPr lang="en" sz="1500">
                <a:solidFill>
                  <a:schemeClr val="dk2"/>
                </a:solidFill>
                <a:latin typeface="Nunito"/>
                <a:ea typeface="Nunito"/>
                <a:cs typeface="Nunito"/>
                <a:sym typeface="Nunito"/>
              </a:rPr>
              <a:t>Working with other groups that have influenced Piney Run</a:t>
            </a:r>
            <a:endParaRPr sz="1500">
              <a:solidFill>
                <a:schemeClr val="dk2"/>
              </a:solidFill>
              <a:latin typeface="Nunito"/>
              <a:ea typeface="Nunito"/>
              <a:cs typeface="Nunito"/>
              <a:sym typeface="Nunito"/>
            </a:endParaRPr>
          </a:p>
          <a:p>
            <a:pPr marL="457200" lvl="0" indent="0" algn="l" rtl="0">
              <a:spcBef>
                <a:spcPts val="0"/>
              </a:spcBef>
              <a:spcAft>
                <a:spcPts val="0"/>
              </a:spcAft>
              <a:buNone/>
            </a:pPr>
            <a:endParaRPr sz="1500">
              <a:solidFill>
                <a:schemeClr val="dk2"/>
              </a:solidFill>
              <a:latin typeface="Nunito"/>
              <a:ea typeface="Nunito"/>
              <a:cs typeface="Nunito"/>
              <a:sym typeface="Nunito"/>
            </a:endParaRPr>
          </a:p>
          <a:p>
            <a:pPr marL="457200" lvl="0" indent="-323850" algn="l" rtl="0">
              <a:spcBef>
                <a:spcPts val="0"/>
              </a:spcBef>
              <a:spcAft>
                <a:spcPts val="0"/>
              </a:spcAft>
              <a:buClr>
                <a:schemeClr val="dk2"/>
              </a:buClr>
              <a:buSzPts val="1500"/>
              <a:buFont typeface="Nunito"/>
              <a:buChar char="●"/>
            </a:pPr>
            <a:r>
              <a:rPr lang="en" sz="1500">
                <a:solidFill>
                  <a:schemeClr val="dk2"/>
                </a:solidFill>
                <a:latin typeface="Nunito"/>
                <a:ea typeface="Nunito"/>
                <a:cs typeface="Nunito"/>
                <a:sym typeface="Nunito"/>
              </a:rPr>
              <a:t>Lack of interaction due to COVID precautions </a:t>
            </a:r>
            <a:endParaRPr sz="1500">
              <a:solidFill>
                <a:schemeClr val="dk2"/>
              </a:solidFill>
              <a:latin typeface="Nunito"/>
              <a:ea typeface="Nunito"/>
              <a:cs typeface="Nunito"/>
              <a:sym typeface="Nunito"/>
            </a:endParaRPr>
          </a:p>
          <a:p>
            <a:pPr marL="0" lvl="0" indent="0" algn="ctr" rtl="0">
              <a:spcBef>
                <a:spcPts val="0"/>
              </a:spcBef>
              <a:spcAft>
                <a:spcPts val="0"/>
              </a:spcAft>
              <a:buNone/>
            </a:pPr>
            <a:endParaRPr sz="1500">
              <a:latin typeface="Nunito"/>
              <a:ea typeface="Nunito"/>
              <a:cs typeface="Nunito"/>
              <a:sym typeface="Nunito"/>
            </a:endParaRPr>
          </a:p>
        </p:txBody>
      </p:sp>
      <p:grpSp>
        <p:nvGrpSpPr>
          <p:cNvPr id="240" name="Google Shape;240;p38"/>
          <p:cNvGrpSpPr/>
          <p:nvPr/>
        </p:nvGrpSpPr>
        <p:grpSpPr>
          <a:xfrm>
            <a:off x="6711661" y="2333653"/>
            <a:ext cx="2176411" cy="2557964"/>
            <a:chOff x="4303290" y="1676962"/>
            <a:chExt cx="1854000" cy="1854000"/>
          </a:xfrm>
        </p:grpSpPr>
        <p:sp>
          <p:nvSpPr>
            <p:cNvPr id="241" name="Google Shape;241;p38"/>
            <p:cNvSpPr/>
            <p:nvPr/>
          </p:nvSpPr>
          <p:spPr>
            <a:xfrm>
              <a:off x="4303290" y="1676962"/>
              <a:ext cx="1854000" cy="1854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242" name="Google Shape;242;p38"/>
            <p:cNvSpPr txBox="1"/>
            <p:nvPr/>
          </p:nvSpPr>
          <p:spPr>
            <a:xfrm>
              <a:off x="4840700" y="2343250"/>
              <a:ext cx="1249500" cy="5214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a:solidFill>
                    <a:srgbClr val="FFFFFF"/>
                  </a:solidFill>
                  <a:latin typeface="Nunito"/>
                  <a:ea typeface="Nunito"/>
                  <a:cs typeface="Nunito"/>
                  <a:sym typeface="Nunito"/>
                </a:rPr>
                <a:t>Social Sciences and community  interactions </a:t>
              </a:r>
              <a:endParaRPr sz="1600">
                <a:solidFill>
                  <a:srgbClr val="FFFFFF"/>
                </a:solidFill>
                <a:latin typeface="Nunito"/>
                <a:ea typeface="Nunito"/>
                <a:cs typeface="Nunito"/>
                <a:sym typeface="Nunito"/>
              </a:endParaRPr>
            </a:p>
          </p:txBody>
        </p:sp>
      </p:grpSp>
      <p:grpSp>
        <p:nvGrpSpPr>
          <p:cNvPr id="243" name="Google Shape;243;p38"/>
          <p:cNvGrpSpPr/>
          <p:nvPr/>
        </p:nvGrpSpPr>
        <p:grpSpPr>
          <a:xfrm>
            <a:off x="5200220" y="2333674"/>
            <a:ext cx="2176411" cy="2558165"/>
            <a:chOff x="2986711" y="1676958"/>
            <a:chExt cx="1854000" cy="1797600"/>
          </a:xfrm>
        </p:grpSpPr>
        <p:sp>
          <p:nvSpPr>
            <p:cNvPr id="244" name="Google Shape;244;p38"/>
            <p:cNvSpPr/>
            <p:nvPr/>
          </p:nvSpPr>
          <p:spPr>
            <a:xfrm>
              <a:off x="2986711" y="1676958"/>
              <a:ext cx="1854000" cy="1797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245" name="Google Shape;245;p38"/>
            <p:cNvSpPr txBox="1"/>
            <p:nvPr/>
          </p:nvSpPr>
          <p:spPr>
            <a:xfrm>
              <a:off x="3137750" y="2252200"/>
              <a:ext cx="1551900" cy="70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a:solidFill>
                    <a:srgbClr val="FFFFFF"/>
                  </a:solidFill>
                  <a:latin typeface="Nunito"/>
                  <a:ea typeface="Nunito"/>
                  <a:cs typeface="Nunito"/>
                  <a:sym typeface="Nunito"/>
                </a:rPr>
                <a:t>Sustainability Sciences and other ‘hard’ sciences </a:t>
              </a:r>
              <a:endParaRPr sz="1600">
                <a:solidFill>
                  <a:srgbClr val="FFFFFF"/>
                </a:solidFill>
                <a:latin typeface="Nunito"/>
                <a:ea typeface="Nunito"/>
                <a:cs typeface="Nunito"/>
                <a:sym typeface="Nunito"/>
              </a:endParaRPr>
            </a:p>
          </p:txBody>
        </p:sp>
      </p:grpSp>
      <p:sp>
        <p:nvSpPr>
          <p:cNvPr id="246" name="Google Shape;246;p38"/>
          <p:cNvSpPr/>
          <p:nvPr/>
        </p:nvSpPr>
        <p:spPr>
          <a:xfrm>
            <a:off x="5200250" y="2076225"/>
            <a:ext cx="3688200" cy="1026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247" name="Google Shape;247;p38"/>
          <p:cNvSpPr txBox="1"/>
          <p:nvPr/>
        </p:nvSpPr>
        <p:spPr>
          <a:xfrm>
            <a:off x="5706169" y="2258241"/>
            <a:ext cx="2676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Interconnected disciplinary space</a:t>
            </a:r>
            <a:r>
              <a:rPr lang="en" sz="1600">
                <a:latin typeface="Nunito"/>
                <a:ea typeface="Nunito"/>
                <a:cs typeface="Nunito"/>
                <a:sym typeface="Nunito"/>
              </a:rPr>
              <a:t> </a:t>
            </a:r>
            <a:endParaRPr sz="1600">
              <a:latin typeface="Nunito"/>
              <a:ea typeface="Nunito"/>
              <a:cs typeface="Nunito"/>
              <a:sym typeface="Nuni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5"/>
          <p:cNvSpPr txBox="1">
            <a:spLocks noGrp="1"/>
          </p:cNvSpPr>
          <p:nvPr>
            <p:ph type="title"/>
          </p:nvPr>
        </p:nvSpPr>
        <p:spPr>
          <a:xfrm>
            <a:off x="204525" y="2017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Hazards and Threats</a:t>
            </a:r>
            <a:endParaRPr/>
          </a:p>
          <a:p>
            <a:pPr marL="0" lvl="0" indent="0" algn="l" rtl="0">
              <a:spcBef>
                <a:spcPts val="0"/>
              </a:spcBef>
              <a:spcAft>
                <a:spcPts val="0"/>
              </a:spcAft>
              <a:buNone/>
            </a:pPr>
            <a:r>
              <a:rPr lang="en" sz="1550"/>
              <a:t>Michala Hendrick</a:t>
            </a:r>
            <a:endParaRPr sz="1550"/>
          </a:p>
        </p:txBody>
      </p:sp>
      <p:sp>
        <p:nvSpPr>
          <p:cNvPr id="683" name="Google Shape;683;p65"/>
          <p:cNvSpPr txBox="1">
            <a:spLocks noGrp="1"/>
          </p:cNvSpPr>
          <p:nvPr>
            <p:ph type="body" idx="1"/>
          </p:nvPr>
        </p:nvSpPr>
        <p:spPr>
          <a:xfrm>
            <a:off x="635175" y="1114900"/>
            <a:ext cx="7974300" cy="131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A </a:t>
            </a:r>
            <a:r>
              <a:rPr lang="en" sz="1400" b="1"/>
              <a:t>hazard</a:t>
            </a:r>
            <a:r>
              <a:rPr lang="en" sz="1400"/>
              <a:t> is defined as a </a:t>
            </a:r>
            <a:r>
              <a:rPr lang="en" sz="1400" b="1"/>
              <a:t>change of the system state</a:t>
            </a:r>
            <a:r>
              <a:rPr lang="en" sz="1400"/>
              <a:t> that can lead to system degradation and/or </a:t>
            </a:r>
            <a:r>
              <a:rPr lang="en" sz="1400" b="1"/>
              <a:t>reduction</a:t>
            </a:r>
            <a:r>
              <a:rPr lang="en" sz="1400"/>
              <a:t> of the </a:t>
            </a:r>
            <a:r>
              <a:rPr lang="en" sz="1400" b="1"/>
              <a:t>system’s capability to function</a:t>
            </a:r>
            <a:r>
              <a:rPr lang="en" sz="1400"/>
              <a:t>. </a:t>
            </a:r>
            <a:endParaRPr sz="1400"/>
          </a:p>
          <a:p>
            <a:pPr marL="457200" lvl="0" indent="-317500" algn="l" rtl="0">
              <a:spcBef>
                <a:spcPts val="1200"/>
              </a:spcBef>
              <a:spcAft>
                <a:spcPts val="0"/>
              </a:spcAft>
              <a:buSzPts val="1400"/>
              <a:buChar char="●"/>
            </a:pPr>
            <a:r>
              <a:rPr lang="en" sz="1400"/>
              <a:t>Hazards </a:t>
            </a:r>
            <a:r>
              <a:rPr lang="en" sz="1400" b="1"/>
              <a:t>trigger processes</a:t>
            </a:r>
            <a:r>
              <a:rPr lang="en" sz="1400"/>
              <a:t> that eventually </a:t>
            </a:r>
            <a:r>
              <a:rPr lang="en" sz="1400" b="1"/>
              <a:t>exploit fragilities</a:t>
            </a:r>
            <a:r>
              <a:rPr lang="en" sz="1400"/>
              <a:t> and lead to associated consequences or impacts. </a:t>
            </a:r>
            <a:endParaRPr sz="1400"/>
          </a:p>
          <a:p>
            <a:pPr marL="0" lvl="0" indent="0" algn="l" rtl="0">
              <a:lnSpc>
                <a:spcPct val="150000"/>
              </a:lnSpc>
              <a:spcBef>
                <a:spcPts val="0"/>
              </a:spcBef>
              <a:spcAft>
                <a:spcPts val="0"/>
              </a:spcAft>
              <a:buNone/>
            </a:pPr>
            <a:endParaRPr sz="1400"/>
          </a:p>
          <a:p>
            <a:pPr marL="0" lvl="0" indent="0" algn="l" rtl="0">
              <a:spcBef>
                <a:spcPts val="0"/>
              </a:spcBef>
              <a:spcAft>
                <a:spcPts val="0"/>
              </a:spcAft>
              <a:buNone/>
            </a:pPr>
            <a:endParaRPr sz="1400" b="1"/>
          </a:p>
          <a:p>
            <a:pPr marL="0" lvl="0" indent="0" algn="l" rtl="0">
              <a:spcBef>
                <a:spcPts val="1200"/>
              </a:spcBef>
              <a:spcAft>
                <a:spcPts val="1200"/>
              </a:spcAft>
              <a:buNone/>
            </a:pPr>
            <a:endParaRPr sz="1400"/>
          </a:p>
        </p:txBody>
      </p:sp>
      <p:sp>
        <p:nvSpPr>
          <p:cNvPr id="684" name="Google Shape;684;p65"/>
          <p:cNvSpPr/>
          <p:nvPr/>
        </p:nvSpPr>
        <p:spPr>
          <a:xfrm>
            <a:off x="1344615" y="2459623"/>
            <a:ext cx="2462400" cy="2234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grpSp>
        <p:nvGrpSpPr>
          <p:cNvPr id="685" name="Google Shape;685;p65"/>
          <p:cNvGrpSpPr/>
          <p:nvPr/>
        </p:nvGrpSpPr>
        <p:grpSpPr>
          <a:xfrm>
            <a:off x="1888552" y="2339299"/>
            <a:ext cx="1375193" cy="1247616"/>
            <a:chOff x="3614360" y="410488"/>
            <a:chExt cx="2166000" cy="2166000"/>
          </a:xfrm>
        </p:grpSpPr>
        <p:sp>
          <p:nvSpPr>
            <p:cNvPr id="686" name="Google Shape;686;p65"/>
            <p:cNvSpPr/>
            <p:nvPr/>
          </p:nvSpPr>
          <p:spPr>
            <a:xfrm>
              <a:off x="3614360" y="410488"/>
              <a:ext cx="2166000" cy="2166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87" name="Google Shape;687;p65"/>
            <p:cNvSpPr txBox="1"/>
            <p:nvPr/>
          </p:nvSpPr>
          <p:spPr>
            <a:xfrm>
              <a:off x="3961563" y="924350"/>
              <a:ext cx="1496100" cy="7029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Nunito"/>
                  <a:ea typeface="Nunito"/>
                  <a:cs typeface="Nunito"/>
                  <a:sym typeface="Nunito"/>
                </a:rPr>
                <a:t>Extraterrestrial hazards</a:t>
              </a:r>
              <a:endParaRPr sz="900">
                <a:solidFill>
                  <a:srgbClr val="FFFFFF"/>
                </a:solidFill>
                <a:latin typeface="Nunito"/>
                <a:ea typeface="Nunito"/>
                <a:cs typeface="Nunito"/>
                <a:sym typeface="Nunito"/>
              </a:endParaRPr>
            </a:p>
          </p:txBody>
        </p:sp>
      </p:grpSp>
      <p:grpSp>
        <p:nvGrpSpPr>
          <p:cNvPr id="688" name="Google Shape;688;p65"/>
          <p:cNvGrpSpPr/>
          <p:nvPr/>
        </p:nvGrpSpPr>
        <p:grpSpPr>
          <a:xfrm>
            <a:off x="1193403" y="2963348"/>
            <a:ext cx="1375193" cy="1247616"/>
            <a:chOff x="2519466" y="1493908"/>
            <a:chExt cx="2166000" cy="2166000"/>
          </a:xfrm>
        </p:grpSpPr>
        <p:sp>
          <p:nvSpPr>
            <p:cNvPr id="689" name="Google Shape;689;p65"/>
            <p:cNvSpPr/>
            <p:nvPr/>
          </p:nvSpPr>
          <p:spPr>
            <a:xfrm>
              <a:off x="2519466" y="1493908"/>
              <a:ext cx="2166000" cy="216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90" name="Google Shape;690;p65"/>
            <p:cNvSpPr txBox="1"/>
            <p:nvPr/>
          </p:nvSpPr>
          <p:spPr>
            <a:xfrm>
              <a:off x="2601163" y="2232100"/>
              <a:ext cx="1496100" cy="702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Nunito"/>
                  <a:ea typeface="Nunito"/>
                  <a:cs typeface="Nunito"/>
                  <a:sym typeface="Nunito"/>
                </a:rPr>
                <a:t>Geohazards</a:t>
              </a:r>
              <a:endParaRPr sz="900">
                <a:solidFill>
                  <a:srgbClr val="FFFFFF"/>
                </a:solidFill>
                <a:latin typeface="Nunito"/>
                <a:ea typeface="Nunito"/>
                <a:cs typeface="Nunito"/>
                <a:sym typeface="Nunito"/>
              </a:endParaRPr>
            </a:p>
          </p:txBody>
        </p:sp>
      </p:grpSp>
      <p:grpSp>
        <p:nvGrpSpPr>
          <p:cNvPr id="691" name="Google Shape;691;p65"/>
          <p:cNvGrpSpPr/>
          <p:nvPr/>
        </p:nvGrpSpPr>
        <p:grpSpPr>
          <a:xfrm>
            <a:off x="1888549" y="3581397"/>
            <a:ext cx="1375193" cy="1247616"/>
            <a:chOff x="3614356" y="2566908"/>
            <a:chExt cx="2166000" cy="2166000"/>
          </a:xfrm>
        </p:grpSpPr>
        <p:sp>
          <p:nvSpPr>
            <p:cNvPr id="692" name="Google Shape;692;p65"/>
            <p:cNvSpPr/>
            <p:nvPr/>
          </p:nvSpPr>
          <p:spPr>
            <a:xfrm>
              <a:off x="3614356" y="2566908"/>
              <a:ext cx="2166000" cy="2166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93" name="Google Shape;693;p65"/>
            <p:cNvSpPr txBox="1"/>
            <p:nvPr/>
          </p:nvSpPr>
          <p:spPr>
            <a:xfrm>
              <a:off x="3961563" y="3539875"/>
              <a:ext cx="1496100" cy="7029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Nunito"/>
                  <a:ea typeface="Nunito"/>
                  <a:cs typeface="Nunito"/>
                  <a:sym typeface="Nunito"/>
                </a:rPr>
                <a:t>Biological hazards</a:t>
              </a:r>
              <a:endParaRPr sz="900">
                <a:solidFill>
                  <a:srgbClr val="FFFFFF"/>
                </a:solidFill>
                <a:latin typeface="Nunito"/>
                <a:ea typeface="Nunito"/>
                <a:cs typeface="Nunito"/>
                <a:sym typeface="Nunito"/>
              </a:endParaRPr>
            </a:p>
          </p:txBody>
        </p:sp>
      </p:grpSp>
      <p:grpSp>
        <p:nvGrpSpPr>
          <p:cNvPr id="694" name="Google Shape;694;p65"/>
          <p:cNvGrpSpPr/>
          <p:nvPr/>
        </p:nvGrpSpPr>
        <p:grpSpPr>
          <a:xfrm>
            <a:off x="2568602" y="2963354"/>
            <a:ext cx="1375193" cy="1247616"/>
            <a:chOff x="4701894" y="1493874"/>
            <a:chExt cx="2166000" cy="2166000"/>
          </a:xfrm>
        </p:grpSpPr>
        <p:sp>
          <p:nvSpPr>
            <p:cNvPr id="695" name="Google Shape;695;p65"/>
            <p:cNvSpPr/>
            <p:nvPr/>
          </p:nvSpPr>
          <p:spPr>
            <a:xfrm>
              <a:off x="4701894" y="1493874"/>
              <a:ext cx="2166000" cy="2166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96" name="Google Shape;696;p65"/>
            <p:cNvSpPr txBox="1"/>
            <p:nvPr/>
          </p:nvSpPr>
          <p:spPr>
            <a:xfrm>
              <a:off x="5295688" y="2220300"/>
              <a:ext cx="1496100" cy="702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Nunito"/>
                  <a:ea typeface="Nunito"/>
                  <a:cs typeface="Nunito"/>
                  <a:sym typeface="Nunito"/>
                </a:rPr>
                <a:t>Hydro- meteorological hazards</a:t>
              </a:r>
              <a:r>
                <a:rPr lang="en" sz="1000">
                  <a:solidFill>
                    <a:srgbClr val="FFFFFF"/>
                  </a:solidFill>
                  <a:latin typeface="Nunito"/>
                  <a:ea typeface="Nunito"/>
                  <a:cs typeface="Nunito"/>
                  <a:sym typeface="Nunito"/>
                </a:rPr>
                <a:t>  </a:t>
              </a:r>
              <a:endParaRPr sz="1000">
                <a:solidFill>
                  <a:srgbClr val="FFFFFF"/>
                </a:solidFill>
                <a:latin typeface="Nunito"/>
                <a:ea typeface="Nunito"/>
                <a:cs typeface="Nunito"/>
                <a:sym typeface="Nunito"/>
              </a:endParaRPr>
            </a:p>
          </p:txBody>
        </p:sp>
      </p:grpSp>
      <p:sp>
        <p:nvSpPr>
          <p:cNvPr id="697" name="Google Shape;697;p65"/>
          <p:cNvSpPr/>
          <p:nvPr/>
        </p:nvSpPr>
        <p:spPr>
          <a:xfrm>
            <a:off x="2187055" y="3223939"/>
            <a:ext cx="778200" cy="706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latin typeface="Nunito"/>
              <a:ea typeface="Nunito"/>
              <a:cs typeface="Nunito"/>
              <a:sym typeface="Nunito"/>
            </a:endParaRPr>
          </a:p>
        </p:txBody>
      </p:sp>
      <p:sp>
        <p:nvSpPr>
          <p:cNvPr id="698" name="Google Shape;698;p65"/>
          <p:cNvSpPr txBox="1"/>
          <p:nvPr/>
        </p:nvSpPr>
        <p:spPr>
          <a:xfrm>
            <a:off x="2152445" y="3355431"/>
            <a:ext cx="846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Nunito"/>
                <a:ea typeface="Nunito"/>
                <a:cs typeface="Nunito"/>
                <a:sym typeface="Nunito"/>
              </a:rPr>
              <a:t>Natural hazards</a:t>
            </a:r>
            <a:endParaRPr>
              <a:latin typeface="Nunito"/>
              <a:ea typeface="Nunito"/>
              <a:cs typeface="Nunito"/>
              <a:sym typeface="Nunito"/>
            </a:endParaRPr>
          </a:p>
        </p:txBody>
      </p:sp>
      <p:sp>
        <p:nvSpPr>
          <p:cNvPr id="699" name="Google Shape;699;p65"/>
          <p:cNvSpPr/>
          <p:nvPr/>
        </p:nvSpPr>
        <p:spPr>
          <a:xfrm>
            <a:off x="5045352" y="2437717"/>
            <a:ext cx="2397000" cy="2384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grpSp>
        <p:nvGrpSpPr>
          <p:cNvPr id="700" name="Google Shape;700;p65"/>
          <p:cNvGrpSpPr/>
          <p:nvPr/>
        </p:nvGrpSpPr>
        <p:grpSpPr>
          <a:xfrm>
            <a:off x="5589228" y="2332215"/>
            <a:ext cx="1314979" cy="1308047"/>
            <a:chOff x="3619861" y="407378"/>
            <a:chExt cx="2166000" cy="2166000"/>
          </a:xfrm>
        </p:grpSpPr>
        <p:sp>
          <p:nvSpPr>
            <p:cNvPr id="701" name="Google Shape;701;p65"/>
            <p:cNvSpPr/>
            <p:nvPr/>
          </p:nvSpPr>
          <p:spPr>
            <a:xfrm>
              <a:off x="3619861" y="407378"/>
              <a:ext cx="2166000" cy="2166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702" name="Google Shape;702;p65"/>
            <p:cNvSpPr txBox="1"/>
            <p:nvPr/>
          </p:nvSpPr>
          <p:spPr>
            <a:xfrm>
              <a:off x="4024522" y="707737"/>
              <a:ext cx="1328400" cy="6615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Nunito"/>
                  <a:ea typeface="Nunito"/>
                  <a:cs typeface="Nunito"/>
                  <a:sym typeface="Nunito"/>
                </a:rPr>
                <a:t>Modern climate change </a:t>
              </a:r>
              <a:endParaRPr sz="1000">
                <a:solidFill>
                  <a:srgbClr val="FFFFFF"/>
                </a:solidFill>
                <a:latin typeface="Nunito"/>
                <a:ea typeface="Nunito"/>
                <a:cs typeface="Nunito"/>
                <a:sym typeface="Nunito"/>
              </a:endParaRPr>
            </a:p>
          </p:txBody>
        </p:sp>
      </p:grpSp>
      <p:grpSp>
        <p:nvGrpSpPr>
          <p:cNvPr id="703" name="Google Shape;703;p65"/>
          <p:cNvGrpSpPr/>
          <p:nvPr/>
        </p:nvGrpSpPr>
        <p:grpSpPr>
          <a:xfrm>
            <a:off x="6213478" y="2776483"/>
            <a:ext cx="1314979" cy="1308047"/>
            <a:chOff x="4648111" y="1143043"/>
            <a:chExt cx="2166000" cy="2166000"/>
          </a:xfrm>
        </p:grpSpPr>
        <p:sp>
          <p:nvSpPr>
            <p:cNvPr id="704" name="Google Shape;704;p65"/>
            <p:cNvSpPr/>
            <p:nvPr/>
          </p:nvSpPr>
          <p:spPr>
            <a:xfrm>
              <a:off x="4648111" y="1143043"/>
              <a:ext cx="2166000" cy="2166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705" name="Google Shape;705;p65"/>
            <p:cNvSpPr txBox="1"/>
            <p:nvPr/>
          </p:nvSpPr>
          <p:spPr>
            <a:xfrm>
              <a:off x="5203657" y="1669524"/>
              <a:ext cx="1556700" cy="6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Nunito"/>
                  <a:ea typeface="Nunito"/>
                  <a:cs typeface="Nunito"/>
                  <a:sym typeface="Nunito"/>
                </a:rPr>
                <a:t>Exploitation </a:t>
              </a:r>
              <a:endParaRPr sz="1000">
                <a:solidFill>
                  <a:srgbClr val="FFFFFF"/>
                </a:solidFill>
                <a:latin typeface="Nunito"/>
                <a:ea typeface="Nunito"/>
                <a:cs typeface="Nunito"/>
                <a:sym typeface="Nunito"/>
              </a:endParaRPr>
            </a:p>
          </p:txBody>
        </p:sp>
      </p:grpSp>
      <p:grpSp>
        <p:nvGrpSpPr>
          <p:cNvPr id="706" name="Google Shape;706;p65"/>
          <p:cNvGrpSpPr/>
          <p:nvPr/>
        </p:nvGrpSpPr>
        <p:grpSpPr>
          <a:xfrm>
            <a:off x="5964993" y="3510008"/>
            <a:ext cx="1314979" cy="1308047"/>
            <a:chOff x="4238812" y="2357689"/>
            <a:chExt cx="2166000" cy="2166000"/>
          </a:xfrm>
        </p:grpSpPr>
        <p:sp>
          <p:nvSpPr>
            <p:cNvPr id="707" name="Google Shape;707;p65"/>
            <p:cNvSpPr/>
            <p:nvPr/>
          </p:nvSpPr>
          <p:spPr>
            <a:xfrm>
              <a:off x="4238812" y="2357689"/>
              <a:ext cx="2166000" cy="2166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708" name="Google Shape;708;p65"/>
            <p:cNvSpPr txBox="1"/>
            <p:nvPr/>
          </p:nvSpPr>
          <p:spPr>
            <a:xfrm>
              <a:off x="5047891" y="3185187"/>
              <a:ext cx="1328400" cy="6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Nunito"/>
                  <a:ea typeface="Nunito"/>
                  <a:cs typeface="Nunito"/>
                  <a:sym typeface="Nunito"/>
                </a:rPr>
                <a:t>Pollution </a:t>
              </a:r>
              <a:endParaRPr sz="1000">
                <a:solidFill>
                  <a:srgbClr val="FFFFFF"/>
                </a:solidFill>
                <a:latin typeface="Nunito"/>
                <a:ea typeface="Nunito"/>
                <a:cs typeface="Nunito"/>
                <a:sym typeface="Nunito"/>
              </a:endParaRPr>
            </a:p>
          </p:txBody>
        </p:sp>
      </p:grpSp>
      <p:grpSp>
        <p:nvGrpSpPr>
          <p:cNvPr id="709" name="Google Shape;709;p65"/>
          <p:cNvGrpSpPr/>
          <p:nvPr/>
        </p:nvGrpSpPr>
        <p:grpSpPr>
          <a:xfrm>
            <a:off x="4965048" y="2776464"/>
            <a:ext cx="1314979" cy="1308047"/>
            <a:chOff x="2591728" y="1143012"/>
            <a:chExt cx="2166000" cy="2166000"/>
          </a:xfrm>
        </p:grpSpPr>
        <p:sp>
          <p:nvSpPr>
            <p:cNvPr id="710" name="Google Shape;710;p65"/>
            <p:cNvSpPr/>
            <p:nvPr/>
          </p:nvSpPr>
          <p:spPr>
            <a:xfrm>
              <a:off x="2591728" y="1143012"/>
              <a:ext cx="2166000" cy="216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711" name="Google Shape;711;p65"/>
            <p:cNvSpPr txBox="1"/>
            <p:nvPr/>
          </p:nvSpPr>
          <p:spPr>
            <a:xfrm>
              <a:off x="2830556" y="1666262"/>
              <a:ext cx="1328400" cy="661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Nunito"/>
                  <a:ea typeface="Nunito"/>
                  <a:cs typeface="Nunito"/>
                  <a:sym typeface="Nunito"/>
                </a:rPr>
                <a:t>Land cover changes </a:t>
              </a:r>
              <a:endParaRPr sz="1000">
                <a:solidFill>
                  <a:srgbClr val="FFFFFF"/>
                </a:solidFill>
                <a:latin typeface="Nunito"/>
                <a:ea typeface="Nunito"/>
                <a:cs typeface="Nunito"/>
                <a:sym typeface="Nunito"/>
              </a:endParaRPr>
            </a:p>
          </p:txBody>
        </p:sp>
      </p:grpSp>
      <p:grpSp>
        <p:nvGrpSpPr>
          <p:cNvPr id="712" name="Google Shape;712;p65"/>
          <p:cNvGrpSpPr/>
          <p:nvPr/>
        </p:nvGrpSpPr>
        <p:grpSpPr>
          <a:xfrm>
            <a:off x="5202712" y="3510069"/>
            <a:ext cx="1314979" cy="1308047"/>
            <a:chOff x="2983201" y="2357790"/>
            <a:chExt cx="2166000" cy="2166000"/>
          </a:xfrm>
        </p:grpSpPr>
        <p:sp>
          <p:nvSpPr>
            <p:cNvPr id="713" name="Google Shape;713;p65"/>
            <p:cNvSpPr/>
            <p:nvPr/>
          </p:nvSpPr>
          <p:spPr>
            <a:xfrm>
              <a:off x="2983201" y="2357790"/>
              <a:ext cx="2166000" cy="2166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714" name="Google Shape;714;p65"/>
            <p:cNvSpPr txBox="1"/>
            <p:nvPr/>
          </p:nvSpPr>
          <p:spPr>
            <a:xfrm>
              <a:off x="3059420" y="3168975"/>
              <a:ext cx="1698300" cy="661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Nunito"/>
                  <a:ea typeface="Nunito"/>
                  <a:cs typeface="Nunito"/>
                  <a:sym typeface="Nunito"/>
                </a:rPr>
                <a:t>Fragmentation</a:t>
              </a:r>
              <a:endParaRPr sz="1000">
                <a:solidFill>
                  <a:srgbClr val="FFFFFF"/>
                </a:solidFill>
                <a:latin typeface="Nunito"/>
                <a:ea typeface="Nunito"/>
                <a:cs typeface="Nunito"/>
                <a:sym typeface="Nunito"/>
              </a:endParaRPr>
            </a:p>
          </p:txBody>
        </p:sp>
      </p:grpSp>
      <p:sp>
        <p:nvSpPr>
          <p:cNvPr id="715" name="Google Shape;715;p65"/>
          <p:cNvSpPr/>
          <p:nvPr/>
        </p:nvSpPr>
        <p:spPr>
          <a:xfrm>
            <a:off x="5871711" y="3259664"/>
            <a:ext cx="744300" cy="740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latin typeface="Nunito"/>
              <a:ea typeface="Nunito"/>
              <a:cs typeface="Nunito"/>
              <a:sym typeface="Nunito"/>
            </a:endParaRPr>
          </a:p>
        </p:txBody>
      </p:sp>
      <p:sp>
        <p:nvSpPr>
          <p:cNvPr id="716" name="Google Shape;716;p65"/>
          <p:cNvSpPr txBox="1"/>
          <p:nvPr/>
        </p:nvSpPr>
        <p:spPr>
          <a:xfrm>
            <a:off x="5774200" y="3426875"/>
            <a:ext cx="939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Nunito"/>
                <a:ea typeface="Nunito"/>
                <a:cs typeface="Nunito"/>
                <a:sym typeface="Nunito"/>
              </a:rPr>
              <a:t>Anthropocene hazards</a:t>
            </a:r>
            <a:endParaRPr>
              <a:latin typeface="Nunito"/>
              <a:ea typeface="Nunito"/>
              <a:cs typeface="Nunito"/>
              <a:sym typeface="Nunito"/>
            </a:endParaRPr>
          </a:p>
        </p:txBody>
      </p:sp>
      <p:pic>
        <p:nvPicPr>
          <p:cNvPr id="717" name="Google Shape;717;p65"/>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6"/>
          <p:cNvSpPr txBox="1">
            <a:spLocks noGrp="1"/>
          </p:cNvSpPr>
          <p:nvPr>
            <p:ph type="title"/>
          </p:nvPr>
        </p:nvSpPr>
        <p:spPr>
          <a:xfrm>
            <a:off x="204525" y="1952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Hazards for Piney Run</a:t>
            </a:r>
            <a:endParaRPr/>
          </a:p>
          <a:p>
            <a:pPr marL="0" lvl="0" indent="0" algn="l" rtl="0">
              <a:spcBef>
                <a:spcPts val="0"/>
              </a:spcBef>
              <a:spcAft>
                <a:spcPts val="0"/>
              </a:spcAft>
              <a:buNone/>
            </a:pPr>
            <a:r>
              <a:rPr lang="en" sz="1550"/>
              <a:t>Michala Hendrick</a:t>
            </a:r>
            <a:endParaRPr sz="1550"/>
          </a:p>
        </p:txBody>
      </p:sp>
      <p:sp>
        <p:nvSpPr>
          <p:cNvPr id="723" name="Google Shape;723;p66"/>
          <p:cNvSpPr txBox="1">
            <a:spLocks noGrp="1"/>
          </p:cNvSpPr>
          <p:nvPr>
            <p:ph type="body" idx="1"/>
          </p:nvPr>
        </p:nvSpPr>
        <p:spPr>
          <a:xfrm>
            <a:off x="819150" y="1149825"/>
            <a:ext cx="7505700" cy="13152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900" b="1">
                <a:latin typeface="Nunito"/>
                <a:ea typeface="Nunito"/>
                <a:cs typeface="Nunito"/>
                <a:sym typeface="Nunito"/>
              </a:rPr>
              <a:t>Identifying hazards for Piney Run</a:t>
            </a:r>
            <a:endParaRPr sz="1900" b="1">
              <a:latin typeface="Nunito"/>
              <a:ea typeface="Nunito"/>
              <a:cs typeface="Nunito"/>
              <a:sym typeface="Nunito"/>
            </a:endParaRPr>
          </a:p>
          <a:p>
            <a:pPr marL="0" lvl="0" indent="0" algn="l" rtl="0">
              <a:spcBef>
                <a:spcPts val="0"/>
              </a:spcBef>
              <a:spcAft>
                <a:spcPts val="0"/>
              </a:spcAft>
              <a:buNone/>
            </a:pPr>
            <a:endParaRPr sz="1900" b="1">
              <a:latin typeface="Nunito"/>
              <a:ea typeface="Nunito"/>
              <a:cs typeface="Nunito"/>
              <a:sym typeface="Nunito"/>
            </a:endParaRPr>
          </a:p>
          <a:p>
            <a:pPr marL="0" lvl="0" indent="0" algn="l" rtl="0">
              <a:spcBef>
                <a:spcPts val="1200"/>
              </a:spcBef>
              <a:spcAft>
                <a:spcPts val="1200"/>
              </a:spcAft>
              <a:buNone/>
            </a:pPr>
            <a:endParaRPr sz="1900">
              <a:latin typeface="Nunito"/>
              <a:ea typeface="Nunito"/>
              <a:cs typeface="Nunito"/>
              <a:sym typeface="Nunito"/>
            </a:endParaRPr>
          </a:p>
        </p:txBody>
      </p:sp>
      <p:sp>
        <p:nvSpPr>
          <p:cNvPr id="724" name="Google Shape;724;p66"/>
          <p:cNvSpPr/>
          <p:nvPr/>
        </p:nvSpPr>
        <p:spPr>
          <a:xfrm>
            <a:off x="1373700" y="1681875"/>
            <a:ext cx="6396600" cy="4017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dk1"/>
                </a:solidFill>
                <a:latin typeface="Nunito"/>
                <a:ea typeface="Nunito"/>
                <a:cs typeface="Nunito"/>
                <a:sym typeface="Nunito"/>
              </a:rPr>
              <a:t>Increased precipitation, terrestrial temperature changes and droughts </a:t>
            </a:r>
            <a:endParaRPr sz="1500">
              <a:solidFill>
                <a:schemeClr val="dk1"/>
              </a:solidFill>
              <a:latin typeface="Nunito"/>
              <a:ea typeface="Nunito"/>
              <a:cs typeface="Nunito"/>
              <a:sym typeface="Nunito"/>
            </a:endParaRPr>
          </a:p>
        </p:txBody>
      </p:sp>
      <p:sp>
        <p:nvSpPr>
          <p:cNvPr id="725" name="Google Shape;725;p66"/>
          <p:cNvSpPr/>
          <p:nvPr/>
        </p:nvSpPr>
        <p:spPr>
          <a:xfrm>
            <a:off x="1373700" y="2264150"/>
            <a:ext cx="6396600" cy="4017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Increased extreme weather events</a:t>
            </a:r>
            <a:endParaRPr sz="1600">
              <a:solidFill>
                <a:srgbClr val="FFFFFF"/>
              </a:solidFill>
              <a:latin typeface="Nunito"/>
              <a:ea typeface="Nunito"/>
              <a:cs typeface="Nunito"/>
              <a:sym typeface="Nunito"/>
            </a:endParaRPr>
          </a:p>
        </p:txBody>
      </p:sp>
      <p:sp>
        <p:nvSpPr>
          <p:cNvPr id="726" name="Google Shape;726;p66"/>
          <p:cNvSpPr/>
          <p:nvPr/>
        </p:nvSpPr>
        <p:spPr>
          <a:xfrm>
            <a:off x="1373700" y="2846425"/>
            <a:ext cx="6396600" cy="4017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Increased stream temperature</a:t>
            </a:r>
            <a:endParaRPr sz="1600">
              <a:solidFill>
                <a:srgbClr val="FFFFFF"/>
              </a:solidFill>
              <a:latin typeface="Nunito"/>
              <a:ea typeface="Nunito"/>
              <a:cs typeface="Nunito"/>
              <a:sym typeface="Nunito"/>
            </a:endParaRPr>
          </a:p>
        </p:txBody>
      </p:sp>
      <p:sp>
        <p:nvSpPr>
          <p:cNvPr id="727" name="Google Shape;727;p66"/>
          <p:cNvSpPr/>
          <p:nvPr/>
        </p:nvSpPr>
        <p:spPr>
          <a:xfrm>
            <a:off x="1373700" y="3428700"/>
            <a:ext cx="6396600" cy="401700"/>
          </a:xfrm>
          <a:prstGeom prst="round2DiagRect">
            <a:avLst>
              <a:gd name="adj1" fmla="val 16667"/>
              <a:gd name="adj2" fmla="val 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Anthropogenic impacts </a:t>
            </a:r>
            <a:endParaRPr sz="1600">
              <a:solidFill>
                <a:srgbClr val="FFFFFF"/>
              </a:solidFill>
              <a:latin typeface="Nunito"/>
              <a:ea typeface="Nunito"/>
              <a:cs typeface="Nunito"/>
              <a:sym typeface="Nunito"/>
            </a:endParaRPr>
          </a:p>
        </p:txBody>
      </p:sp>
      <p:pic>
        <p:nvPicPr>
          <p:cNvPr id="728" name="Google Shape;728;p66"/>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67"/>
          <p:cNvSpPr/>
          <p:nvPr/>
        </p:nvSpPr>
        <p:spPr>
          <a:xfrm>
            <a:off x="1907100" y="269700"/>
            <a:ext cx="5329800" cy="7206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Nunito"/>
                <a:ea typeface="Nunito"/>
                <a:cs typeface="Nunito"/>
                <a:sym typeface="Nunito"/>
              </a:rPr>
              <a:t>Increased precipitation, terrestrial temperature changes and droughts</a:t>
            </a:r>
            <a:r>
              <a:rPr lang="en" sz="3300">
                <a:solidFill>
                  <a:srgbClr val="FFFFFF"/>
                </a:solidFill>
                <a:latin typeface="Nunito"/>
                <a:ea typeface="Nunito"/>
                <a:cs typeface="Nunito"/>
                <a:sym typeface="Nunito"/>
              </a:rPr>
              <a:t> </a:t>
            </a:r>
            <a:endParaRPr sz="3300">
              <a:solidFill>
                <a:srgbClr val="FFFFFF"/>
              </a:solidFill>
              <a:latin typeface="Nunito"/>
              <a:ea typeface="Nunito"/>
              <a:cs typeface="Nunito"/>
              <a:sym typeface="Nunito"/>
            </a:endParaRPr>
          </a:p>
        </p:txBody>
      </p:sp>
      <p:sp>
        <p:nvSpPr>
          <p:cNvPr id="734" name="Google Shape;734;p67"/>
          <p:cNvSpPr txBox="1"/>
          <p:nvPr/>
        </p:nvSpPr>
        <p:spPr>
          <a:xfrm>
            <a:off x="2179850" y="1400000"/>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Hazard  </a:t>
            </a:r>
            <a:endParaRPr>
              <a:latin typeface="Nunito"/>
              <a:ea typeface="Nunito"/>
              <a:cs typeface="Nunito"/>
              <a:sym typeface="Nunito"/>
            </a:endParaRPr>
          </a:p>
        </p:txBody>
      </p:sp>
      <p:sp>
        <p:nvSpPr>
          <p:cNvPr id="735" name="Google Shape;735;p67"/>
          <p:cNvSpPr txBox="1"/>
          <p:nvPr/>
        </p:nvSpPr>
        <p:spPr>
          <a:xfrm>
            <a:off x="4641425" y="1400000"/>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Potential impact</a:t>
            </a:r>
            <a:endParaRPr>
              <a:latin typeface="Nunito"/>
              <a:ea typeface="Nunito"/>
              <a:cs typeface="Nunito"/>
              <a:sym typeface="Nunito"/>
            </a:endParaRPr>
          </a:p>
        </p:txBody>
      </p:sp>
      <p:grpSp>
        <p:nvGrpSpPr>
          <p:cNvPr id="736" name="Google Shape;736;p67"/>
          <p:cNvGrpSpPr/>
          <p:nvPr/>
        </p:nvGrpSpPr>
        <p:grpSpPr>
          <a:xfrm>
            <a:off x="3911070" y="2298860"/>
            <a:ext cx="260273" cy="188843"/>
            <a:chOff x="4858109" y="2631368"/>
            <a:chExt cx="316442" cy="315000"/>
          </a:xfrm>
        </p:grpSpPr>
        <p:sp>
          <p:nvSpPr>
            <p:cNvPr id="737" name="Google Shape;737;p67"/>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738" name="Google Shape;738;p67"/>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grpSp>
        <p:nvGrpSpPr>
          <p:cNvPr id="739" name="Google Shape;739;p67"/>
          <p:cNvGrpSpPr/>
          <p:nvPr/>
        </p:nvGrpSpPr>
        <p:grpSpPr>
          <a:xfrm>
            <a:off x="2117114" y="1800149"/>
            <a:ext cx="1934877" cy="822627"/>
            <a:chOff x="1126863" y="2013875"/>
            <a:chExt cx="1944600" cy="1569600"/>
          </a:xfrm>
        </p:grpSpPr>
        <p:sp>
          <p:nvSpPr>
            <p:cNvPr id="740" name="Google Shape;740;p67"/>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Nunito"/>
                <a:ea typeface="Nunito"/>
                <a:cs typeface="Nunito"/>
                <a:sym typeface="Nunito"/>
              </a:endParaRPr>
            </a:p>
          </p:txBody>
        </p:sp>
        <p:sp>
          <p:nvSpPr>
            <p:cNvPr id="741" name="Google Shape;741;p67"/>
            <p:cNvSpPr txBox="1"/>
            <p:nvPr/>
          </p:nvSpPr>
          <p:spPr>
            <a:xfrm>
              <a:off x="1373315" y="2505533"/>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Precipitation changes </a:t>
              </a:r>
              <a:endParaRPr sz="1200" b="1">
                <a:solidFill>
                  <a:srgbClr val="FFFFFF"/>
                </a:solidFill>
                <a:latin typeface="Nunito"/>
                <a:ea typeface="Nunito"/>
                <a:cs typeface="Nunito"/>
                <a:sym typeface="Nunito"/>
              </a:endParaRPr>
            </a:p>
          </p:txBody>
        </p:sp>
      </p:grpSp>
      <p:grpSp>
        <p:nvGrpSpPr>
          <p:cNvPr id="742" name="Google Shape;742;p67"/>
          <p:cNvGrpSpPr/>
          <p:nvPr/>
        </p:nvGrpSpPr>
        <p:grpSpPr>
          <a:xfrm>
            <a:off x="4040660" y="1800132"/>
            <a:ext cx="2986194" cy="822627"/>
            <a:chOff x="5015938" y="2013875"/>
            <a:chExt cx="3001200" cy="1569600"/>
          </a:xfrm>
        </p:grpSpPr>
        <p:sp>
          <p:nvSpPr>
            <p:cNvPr id="743" name="Google Shape;743;p67"/>
            <p:cNvSpPr/>
            <p:nvPr/>
          </p:nvSpPr>
          <p:spPr>
            <a:xfrm>
              <a:off x="5015938" y="2013875"/>
              <a:ext cx="3001200" cy="1569600"/>
            </a:xfrm>
            <a:prstGeom prst="round2DiagRect">
              <a:avLst>
                <a:gd name="adj1" fmla="val 0"/>
                <a:gd name="adj2" fmla="val 1776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Nunito"/>
                <a:ea typeface="Nunito"/>
                <a:cs typeface="Nunito"/>
                <a:sym typeface="Nunito"/>
              </a:endParaRPr>
            </a:p>
            <a:p>
              <a:pPr marL="0" lvl="0" indent="0" algn="l" rtl="0">
                <a:spcBef>
                  <a:spcPts val="0"/>
                </a:spcBef>
                <a:spcAft>
                  <a:spcPts val="0"/>
                </a:spcAft>
                <a:buNone/>
              </a:pPr>
              <a:endParaRPr sz="1200" b="1">
                <a:latin typeface="Nunito"/>
                <a:ea typeface="Nunito"/>
                <a:cs typeface="Nunito"/>
                <a:sym typeface="Nunito"/>
              </a:endParaRPr>
            </a:p>
            <a:p>
              <a:pPr marL="0" lvl="0" indent="0" algn="l" rtl="0">
                <a:spcBef>
                  <a:spcPts val="0"/>
                </a:spcBef>
                <a:spcAft>
                  <a:spcPts val="0"/>
                </a:spcAft>
                <a:buNone/>
              </a:pPr>
              <a:endParaRPr sz="1200" b="1">
                <a:latin typeface="Nunito"/>
                <a:ea typeface="Nunito"/>
                <a:cs typeface="Nunito"/>
                <a:sym typeface="Nunito"/>
              </a:endParaRPr>
            </a:p>
            <a:p>
              <a:pPr marL="0" lvl="0" indent="0" algn="l" rtl="0">
                <a:spcBef>
                  <a:spcPts val="0"/>
                </a:spcBef>
                <a:spcAft>
                  <a:spcPts val="0"/>
                </a:spcAft>
                <a:buNone/>
              </a:pPr>
              <a:endParaRPr sz="1200" b="1">
                <a:latin typeface="Nunito"/>
                <a:ea typeface="Nunito"/>
                <a:cs typeface="Nunito"/>
                <a:sym typeface="Nunito"/>
              </a:endParaRPr>
            </a:p>
          </p:txBody>
        </p:sp>
        <p:sp>
          <p:nvSpPr>
            <p:cNvPr id="744" name="Google Shape;744;p67"/>
            <p:cNvSpPr txBox="1"/>
            <p:nvPr/>
          </p:nvSpPr>
          <p:spPr>
            <a:xfrm>
              <a:off x="5315125" y="2158682"/>
              <a:ext cx="2647500" cy="45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Increased month-month precipitation variability, greater frequency of short-term droughts.</a:t>
              </a:r>
              <a:endParaRPr sz="1200" b="1">
                <a:solidFill>
                  <a:srgbClr val="FFFFFF"/>
                </a:solidFill>
                <a:latin typeface="Nunito"/>
                <a:ea typeface="Nunito"/>
                <a:cs typeface="Nunito"/>
                <a:sym typeface="Nunito"/>
              </a:endParaRPr>
            </a:p>
          </p:txBody>
        </p:sp>
      </p:grpSp>
      <p:grpSp>
        <p:nvGrpSpPr>
          <p:cNvPr id="745" name="Google Shape;745;p67"/>
          <p:cNvGrpSpPr/>
          <p:nvPr/>
        </p:nvGrpSpPr>
        <p:grpSpPr>
          <a:xfrm>
            <a:off x="3911070" y="2117051"/>
            <a:ext cx="260273" cy="188842"/>
            <a:chOff x="4858109" y="2631368"/>
            <a:chExt cx="316442" cy="315000"/>
          </a:xfrm>
        </p:grpSpPr>
        <p:sp>
          <p:nvSpPr>
            <p:cNvPr id="746" name="Google Shape;746;p67"/>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747" name="Google Shape;747;p67"/>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grpSp>
        <p:nvGrpSpPr>
          <p:cNvPr id="748" name="Google Shape;748;p67"/>
          <p:cNvGrpSpPr/>
          <p:nvPr/>
        </p:nvGrpSpPr>
        <p:grpSpPr>
          <a:xfrm>
            <a:off x="3911082" y="3203161"/>
            <a:ext cx="260273" cy="188842"/>
            <a:chOff x="4858109" y="2631368"/>
            <a:chExt cx="316442" cy="315000"/>
          </a:xfrm>
        </p:grpSpPr>
        <p:sp>
          <p:nvSpPr>
            <p:cNvPr id="749" name="Google Shape;749;p67"/>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750" name="Google Shape;750;p67"/>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grpSp>
        <p:nvGrpSpPr>
          <p:cNvPr id="751" name="Google Shape;751;p67"/>
          <p:cNvGrpSpPr/>
          <p:nvPr/>
        </p:nvGrpSpPr>
        <p:grpSpPr>
          <a:xfrm>
            <a:off x="2117126" y="2704450"/>
            <a:ext cx="1934877" cy="822627"/>
            <a:chOff x="1126863" y="2013875"/>
            <a:chExt cx="1944600" cy="1569600"/>
          </a:xfrm>
        </p:grpSpPr>
        <p:sp>
          <p:nvSpPr>
            <p:cNvPr id="752" name="Google Shape;752;p67"/>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Nunito"/>
                <a:ea typeface="Nunito"/>
                <a:cs typeface="Nunito"/>
                <a:sym typeface="Nunito"/>
              </a:endParaRPr>
            </a:p>
          </p:txBody>
        </p:sp>
        <p:sp>
          <p:nvSpPr>
            <p:cNvPr id="753" name="Google Shape;753;p67"/>
            <p:cNvSpPr txBox="1"/>
            <p:nvPr/>
          </p:nvSpPr>
          <p:spPr>
            <a:xfrm>
              <a:off x="1373315" y="2406005"/>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Temperature changes</a:t>
              </a:r>
              <a:endParaRPr sz="1200" b="1">
                <a:solidFill>
                  <a:srgbClr val="FFFFFF"/>
                </a:solidFill>
                <a:latin typeface="Nunito"/>
                <a:ea typeface="Nunito"/>
                <a:cs typeface="Nunito"/>
                <a:sym typeface="Nunito"/>
              </a:endParaRPr>
            </a:p>
          </p:txBody>
        </p:sp>
      </p:grpSp>
      <p:grpSp>
        <p:nvGrpSpPr>
          <p:cNvPr id="754" name="Google Shape;754;p67"/>
          <p:cNvGrpSpPr/>
          <p:nvPr/>
        </p:nvGrpSpPr>
        <p:grpSpPr>
          <a:xfrm>
            <a:off x="4040672" y="2704432"/>
            <a:ext cx="2986194" cy="822627"/>
            <a:chOff x="5015938" y="2013875"/>
            <a:chExt cx="3001200" cy="1569600"/>
          </a:xfrm>
        </p:grpSpPr>
        <p:sp>
          <p:nvSpPr>
            <p:cNvPr id="755" name="Google Shape;755;p67"/>
            <p:cNvSpPr/>
            <p:nvPr/>
          </p:nvSpPr>
          <p:spPr>
            <a:xfrm>
              <a:off x="5015938" y="2013875"/>
              <a:ext cx="3001200" cy="1569600"/>
            </a:xfrm>
            <a:prstGeom prst="round2DiagRect">
              <a:avLst>
                <a:gd name="adj1" fmla="val 0"/>
                <a:gd name="adj2" fmla="val 1776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Nunito"/>
                <a:ea typeface="Nunito"/>
                <a:cs typeface="Nunito"/>
                <a:sym typeface="Nunito"/>
              </a:endParaRPr>
            </a:p>
            <a:p>
              <a:pPr marL="0" lvl="0" indent="0" algn="l" rtl="0">
                <a:spcBef>
                  <a:spcPts val="0"/>
                </a:spcBef>
                <a:spcAft>
                  <a:spcPts val="0"/>
                </a:spcAft>
                <a:buNone/>
              </a:pPr>
              <a:endParaRPr sz="1200" b="1">
                <a:latin typeface="Nunito"/>
                <a:ea typeface="Nunito"/>
                <a:cs typeface="Nunito"/>
                <a:sym typeface="Nunito"/>
              </a:endParaRPr>
            </a:p>
            <a:p>
              <a:pPr marL="0" lvl="0" indent="0" algn="l" rtl="0">
                <a:spcBef>
                  <a:spcPts val="0"/>
                </a:spcBef>
                <a:spcAft>
                  <a:spcPts val="0"/>
                </a:spcAft>
                <a:buNone/>
              </a:pPr>
              <a:endParaRPr sz="1200" b="1">
                <a:latin typeface="Nunito"/>
                <a:ea typeface="Nunito"/>
                <a:cs typeface="Nunito"/>
                <a:sym typeface="Nunito"/>
              </a:endParaRPr>
            </a:p>
            <a:p>
              <a:pPr marL="0" lvl="0" indent="0" algn="l" rtl="0">
                <a:spcBef>
                  <a:spcPts val="0"/>
                </a:spcBef>
                <a:spcAft>
                  <a:spcPts val="0"/>
                </a:spcAft>
                <a:buNone/>
              </a:pPr>
              <a:endParaRPr sz="1200" b="1">
                <a:latin typeface="Nunito"/>
                <a:ea typeface="Nunito"/>
                <a:cs typeface="Nunito"/>
                <a:sym typeface="Nunito"/>
              </a:endParaRPr>
            </a:p>
          </p:txBody>
        </p:sp>
        <p:sp>
          <p:nvSpPr>
            <p:cNvPr id="756" name="Google Shape;756;p67"/>
            <p:cNvSpPr txBox="1"/>
            <p:nvPr/>
          </p:nvSpPr>
          <p:spPr>
            <a:xfrm>
              <a:off x="5325327" y="2158654"/>
              <a:ext cx="2417100" cy="45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Increased likelihood of droughts, extreme heat, intensified cold fronts</a:t>
              </a:r>
              <a:endParaRPr sz="1200" b="1">
                <a:solidFill>
                  <a:srgbClr val="FFFFFF"/>
                </a:solidFill>
                <a:latin typeface="Nunito"/>
                <a:ea typeface="Nunito"/>
                <a:cs typeface="Nunito"/>
                <a:sym typeface="Nunito"/>
              </a:endParaRPr>
            </a:p>
          </p:txBody>
        </p:sp>
      </p:grpSp>
      <p:grpSp>
        <p:nvGrpSpPr>
          <p:cNvPr id="757" name="Google Shape;757;p67"/>
          <p:cNvGrpSpPr/>
          <p:nvPr/>
        </p:nvGrpSpPr>
        <p:grpSpPr>
          <a:xfrm>
            <a:off x="3911082" y="3021352"/>
            <a:ext cx="260273" cy="188842"/>
            <a:chOff x="4858109" y="2631368"/>
            <a:chExt cx="316442" cy="315000"/>
          </a:xfrm>
        </p:grpSpPr>
        <p:sp>
          <p:nvSpPr>
            <p:cNvPr id="758" name="Google Shape;758;p67"/>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759" name="Google Shape;759;p67"/>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grpSp>
        <p:nvGrpSpPr>
          <p:cNvPr id="760" name="Google Shape;760;p67"/>
          <p:cNvGrpSpPr/>
          <p:nvPr/>
        </p:nvGrpSpPr>
        <p:grpSpPr>
          <a:xfrm>
            <a:off x="3911070" y="4107461"/>
            <a:ext cx="260273" cy="188842"/>
            <a:chOff x="4858109" y="2631368"/>
            <a:chExt cx="316442" cy="315000"/>
          </a:xfrm>
        </p:grpSpPr>
        <p:sp>
          <p:nvSpPr>
            <p:cNvPr id="761" name="Google Shape;761;p67"/>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762" name="Google Shape;762;p67"/>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grpSp>
        <p:nvGrpSpPr>
          <p:cNvPr id="763" name="Google Shape;763;p67"/>
          <p:cNvGrpSpPr/>
          <p:nvPr/>
        </p:nvGrpSpPr>
        <p:grpSpPr>
          <a:xfrm>
            <a:off x="2117114" y="3608750"/>
            <a:ext cx="1934877" cy="822627"/>
            <a:chOff x="1126863" y="2013875"/>
            <a:chExt cx="1944600" cy="1569600"/>
          </a:xfrm>
        </p:grpSpPr>
        <p:sp>
          <p:nvSpPr>
            <p:cNvPr id="764" name="Google Shape;764;p67"/>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latin typeface="Nunito"/>
                <a:ea typeface="Nunito"/>
                <a:cs typeface="Nunito"/>
                <a:sym typeface="Nunito"/>
              </a:endParaRPr>
            </a:p>
          </p:txBody>
        </p:sp>
        <p:sp>
          <p:nvSpPr>
            <p:cNvPr id="765" name="Google Shape;765;p67"/>
            <p:cNvSpPr txBox="1"/>
            <p:nvPr/>
          </p:nvSpPr>
          <p:spPr>
            <a:xfrm>
              <a:off x="1378240" y="2347739"/>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Droughts</a:t>
              </a:r>
              <a:endParaRPr sz="1200" b="1">
                <a:solidFill>
                  <a:srgbClr val="FFFFFF"/>
                </a:solidFill>
                <a:latin typeface="Nunito"/>
                <a:ea typeface="Nunito"/>
                <a:cs typeface="Nunito"/>
                <a:sym typeface="Nunito"/>
              </a:endParaRPr>
            </a:p>
          </p:txBody>
        </p:sp>
      </p:grpSp>
      <p:grpSp>
        <p:nvGrpSpPr>
          <p:cNvPr id="766" name="Google Shape;766;p67"/>
          <p:cNvGrpSpPr/>
          <p:nvPr/>
        </p:nvGrpSpPr>
        <p:grpSpPr>
          <a:xfrm>
            <a:off x="4040660" y="3608733"/>
            <a:ext cx="2986194" cy="822627"/>
            <a:chOff x="5015938" y="2013875"/>
            <a:chExt cx="3001200" cy="1569600"/>
          </a:xfrm>
        </p:grpSpPr>
        <p:sp>
          <p:nvSpPr>
            <p:cNvPr id="767" name="Google Shape;767;p67"/>
            <p:cNvSpPr/>
            <p:nvPr/>
          </p:nvSpPr>
          <p:spPr>
            <a:xfrm>
              <a:off x="5015938" y="2013875"/>
              <a:ext cx="3001200" cy="1569600"/>
            </a:xfrm>
            <a:prstGeom prst="round2DiagRect">
              <a:avLst>
                <a:gd name="adj1" fmla="val 0"/>
                <a:gd name="adj2" fmla="val 1776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a:p>
              <a:pPr marL="0" lvl="0" indent="0" algn="l" rtl="0">
                <a:spcBef>
                  <a:spcPts val="0"/>
                </a:spcBef>
                <a:spcAft>
                  <a:spcPts val="0"/>
                </a:spcAft>
                <a:buNone/>
              </a:pPr>
              <a:endParaRPr b="1">
                <a:latin typeface="Nunito"/>
                <a:ea typeface="Nunito"/>
                <a:cs typeface="Nunito"/>
                <a:sym typeface="Nunito"/>
              </a:endParaRPr>
            </a:p>
            <a:p>
              <a:pPr marL="0" lvl="0" indent="0" algn="l" rtl="0">
                <a:spcBef>
                  <a:spcPts val="0"/>
                </a:spcBef>
                <a:spcAft>
                  <a:spcPts val="0"/>
                </a:spcAft>
                <a:buNone/>
              </a:pPr>
              <a:endParaRPr b="1">
                <a:latin typeface="Nunito"/>
                <a:ea typeface="Nunito"/>
                <a:cs typeface="Nunito"/>
                <a:sym typeface="Nunito"/>
              </a:endParaRPr>
            </a:p>
            <a:p>
              <a:pPr marL="0" lvl="0" indent="0" algn="l" rtl="0">
                <a:spcBef>
                  <a:spcPts val="0"/>
                </a:spcBef>
                <a:spcAft>
                  <a:spcPts val="0"/>
                </a:spcAft>
                <a:buNone/>
              </a:pPr>
              <a:endParaRPr b="1">
                <a:latin typeface="Nunito"/>
                <a:ea typeface="Nunito"/>
                <a:cs typeface="Nunito"/>
                <a:sym typeface="Nunito"/>
              </a:endParaRPr>
            </a:p>
          </p:txBody>
        </p:sp>
        <p:sp>
          <p:nvSpPr>
            <p:cNvPr id="768" name="Google Shape;768;p67"/>
            <p:cNvSpPr txBox="1"/>
            <p:nvPr/>
          </p:nvSpPr>
          <p:spPr>
            <a:xfrm>
              <a:off x="5325339" y="2325201"/>
              <a:ext cx="2417100" cy="45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Decreased soil moisture and dependable water supplies</a:t>
              </a:r>
              <a:endParaRPr sz="1200" b="1">
                <a:solidFill>
                  <a:srgbClr val="FFFFFF"/>
                </a:solidFill>
                <a:latin typeface="Nunito"/>
                <a:ea typeface="Nunito"/>
                <a:cs typeface="Nunito"/>
                <a:sym typeface="Nunito"/>
              </a:endParaRPr>
            </a:p>
          </p:txBody>
        </p:sp>
      </p:grpSp>
      <p:grpSp>
        <p:nvGrpSpPr>
          <p:cNvPr id="769" name="Google Shape;769;p67"/>
          <p:cNvGrpSpPr/>
          <p:nvPr/>
        </p:nvGrpSpPr>
        <p:grpSpPr>
          <a:xfrm>
            <a:off x="3911070" y="3925653"/>
            <a:ext cx="260273" cy="188843"/>
            <a:chOff x="4858109" y="2631368"/>
            <a:chExt cx="316442" cy="315000"/>
          </a:xfrm>
        </p:grpSpPr>
        <p:sp>
          <p:nvSpPr>
            <p:cNvPr id="770" name="Google Shape;770;p67"/>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Nunito"/>
                <a:ea typeface="Nunito"/>
                <a:cs typeface="Nunito"/>
                <a:sym typeface="Nunito"/>
              </a:endParaRPr>
            </a:p>
          </p:txBody>
        </p:sp>
        <p:sp>
          <p:nvSpPr>
            <p:cNvPr id="771" name="Google Shape;771;p67"/>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b="1">
                  <a:latin typeface="Nunito"/>
                  <a:ea typeface="Nunito"/>
                  <a:cs typeface="Nunito"/>
                  <a:sym typeface="Nunito"/>
                </a:rPr>
              </a:br>
              <a:endParaRPr b="1">
                <a:latin typeface="Nunito"/>
                <a:ea typeface="Nunito"/>
                <a:cs typeface="Nunito"/>
                <a:sym typeface="Nunito"/>
              </a:endParaRPr>
            </a:p>
          </p:txBody>
        </p:sp>
      </p:grpSp>
      <p:sp>
        <p:nvSpPr>
          <p:cNvPr id="772" name="Google Shape;772;p67"/>
          <p:cNvSpPr txBox="1">
            <a:spLocks noGrp="1"/>
          </p:cNvSpPr>
          <p:nvPr>
            <p:ph type="title"/>
          </p:nvPr>
        </p:nvSpPr>
        <p:spPr>
          <a:xfrm rot="-5400000">
            <a:off x="-818550" y="2255400"/>
            <a:ext cx="2904000" cy="63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Hazards </a:t>
            </a:r>
            <a:endParaRPr/>
          </a:p>
          <a:p>
            <a:pPr marL="0" lvl="0" indent="0" algn="l" rtl="0">
              <a:spcBef>
                <a:spcPts val="0"/>
              </a:spcBef>
              <a:spcAft>
                <a:spcPts val="0"/>
              </a:spcAft>
              <a:buNone/>
            </a:pPr>
            <a:endParaRPr sz="1550"/>
          </a:p>
        </p:txBody>
      </p:sp>
      <p:pic>
        <p:nvPicPr>
          <p:cNvPr id="773" name="Google Shape;773;p67"/>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68"/>
          <p:cNvSpPr/>
          <p:nvPr/>
        </p:nvSpPr>
        <p:spPr>
          <a:xfrm>
            <a:off x="1907100" y="281500"/>
            <a:ext cx="5329800" cy="7206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Nunito"/>
                <a:ea typeface="Nunito"/>
                <a:cs typeface="Nunito"/>
                <a:sym typeface="Nunito"/>
              </a:rPr>
              <a:t>Increased extreme weather events</a:t>
            </a:r>
            <a:r>
              <a:rPr lang="en" sz="3600">
                <a:solidFill>
                  <a:srgbClr val="FFFFFF"/>
                </a:solidFill>
                <a:latin typeface="Nunito"/>
                <a:ea typeface="Nunito"/>
                <a:cs typeface="Nunito"/>
                <a:sym typeface="Nunito"/>
              </a:rPr>
              <a:t> </a:t>
            </a:r>
            <a:endParaRPr sz="3600">
              <a:solidFill>
                <a:srgbClr val="FFFFFF"/>
              </a:solidFill>
              <a:latin typeface="Nunito"/>
              <a:ea typeface="Nunito"/>
              <a:cs typeface="Nunito"/>
              <a:sym typeface="Nunito"/>
            </a:endParaRPr>
          </a:p>
        </p:txBody>
      </p:sp>
      <p:sp>
        <p:nvSpPr>
          <p:cNvPr id="779" name="Google Shape;779;p68"/>
          <p:cNvSpPr txBox="1"/>
          <p:nvPr/>
        </p:nvSpPr>
        <p:spPr>
          <a:xfrm>
            <a:off x="2179850" y="1508213"/>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Hazard</a:t>
            </a:r>
            <a:endParaRPr>
              <a:latin typeface="Nunito"/>
              <a:ea typeface="Nunito"/>
              <a:cs typeface="Nunito"/>
              <a:sym typeface="Nunito"/>
            </a:endParaRPr>
          </a:p>
        </p:txBody>
      </p:sp>
      <p:sp>
        <p:nvSpPr>
          <p:cNvPr id="780" name="Google Shape;780;p68"/>
          <p:cNvSpPr txBox="1"/>
          <p:nvPr/>
        </p:nvSpPr>
        <p:spPr>
          <a:xfrm>
            <a:off x="4641425" y="1508213"/>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Potential impact</a:t>
            </a:r>
            <a:endParaRPr>
              <a:latin typeface="Nunito"/>
              <a:ea typeface="Nunito"/>
              <a:cs typeface="Nunito"/>
              <a:sym typeface="Nunito"/>
            </a:endParaRPr>
          </a:p>
        </p:txBody>
      </p:sp>
      <p:grpSp>
        <p:nvGrpSpPr>
          <p:cNvPr id="781" name="Google Shape;781;p68"/>
          <p:cNvGrpSpPr/>
          <p:nvPr/>
        </p:nvGrpSpPr>
        <p:grpSpPr>
          <a:xfrm>
            <a:off x="3911070" y="2407072"/>
            <a:ext cx="260273" cy="188843"/>
            <a:chOff x="4858109" y="2631368"/>
            <a:chExt cx="316442" cy="315000"/>
          </a:xfrm>
        </p:grpSpPr>
        <p:sp>
          <p:nvSpPr>
            <p:cNvPr id="782" name="Google Shape;782;p68"/>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783" name="Google Shape;783;p68"/>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784" name="Google Shape;784;p68"/>
          <p:cNvGrpSpPr/>
          <p:nvPr/>
        </p:nvGrpSpPr>
        <p:grpSpPr>
          <a:xfrm>
            <a:off x="2117114" y="1908361"/>
            <a:ext cx="1934877" cy="822627"/>
            <a:chOff x="1126863" y="2013875"/>
            <a:chExt cx="1944600" cy="1569600"/>
          </a:xfrm>
        </p:grpSpPr>
        <p:sp>
          <p:nvSpPr>
            <p:cNvPr id="785" name="Google Shape;785;p68"/>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786" name="Google Shape;786;p68"/>
            <p:cNvSpPr txBox="1"/>
            <p:nvPr/>
          </p:nvSpPr>
          <p:spPr>
            <a:xfrm>
              <a:off x="1378227" y="2354751"/>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Higher frequency of EWE </a:t>
              </a:r>
              <a:endParaRPr sz="1200">
                <a:solidFill>
                  <a:srgbClr val="FFFFFF"/>
                </a:solidFill>
                <a:latin typeface="Nunito"/>
                <a:ea typeface="Nunito"/>
                <a:cs typeface="Nunito"/>
                <a:sym typeface="Nunito"/>
              </a:endParaRPr>
            </a:p>
          </p:txBody>
        </p:sp>
      </p:grpSp>
      <p:grpSp>
        <p:nvGrpSpPr>
          <p:cNvPr id="787" name="Google Shape;787;p68"/>
          <p:cNvGrpSpPr/>
          <p:nvPr/>
        </p:nvGrpSpPr>
        <p:grpSpPr>
          <a:xfrm>
            <a:off x="4040660" y="1908344"/>
            <a:ext cx="2986194" cy="822627"/>
            <a:chOff x="5015938" y="2013875"/>
            <a:chExt cx="3001200" cy="1569600"/>
          </a:xfrm>
        </p:grpSpPr>
        <p:sp>
          <p:nvSpPr>
            <p:cNvPr id="788" name="Google Shape;788;p68"/>
            <p:cNvSpPr/>
            <p:nvPr/>
          </p:nvSpPr>
          <p:spPr>
            <a:xfrm>
              <a:off x="5015938" y="2013875"/>
              <a:ext cx="3001200" cy="1569600"/>
            </a:xfrm>
            <a:prstGeom prst="round2DiagRect">
              <a:avLst>
                <a:gd name="adj1" fmla="val 0"/>
                <a:gd name="adj2" fmla="val 1776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789" name="Google Shape;789;p68"/>
            <p:cNvSpPr txBox="1"/>
            <p:nvPr/>
          </p:nvSpPr>
          <p:spPr>
            <a:xfrm>
              <a:off x="5325339" y="2311678"/>
              <a:ext cx="2417100" cy="4599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Decreased resiliency of Piney Run and human infrastructure</a:t>
              </a:r>
              <a:endParaRPr sz="1200">
                <a:solidFill>
                  <a:srgbClr val="FFFFFF"/>
                </a:solidFill>
                <a:latin typeface="Nunito"/>
                <a:ea typeface="Nunito"/>
                <a:cs typeface="Nunito"/>
                <a:sym typeface="Nunito"/>
              </a:endParaRPr>
            </a:p>
          </p:txBody>
        </p:sp>
      </p:grpSp>
      <p:grpSp>
        <p:nvGrpSpPr>
          <p:cNvPr id="790" name="Google Shape;790;p68"/>
          <p:cNvGrpSpPr/>
          <p:nvPr/>
        </p:nvGrpSpPr>
        <p:grpSpPr>
          <a:xfrm>
            <a:off x="3911070" y="2225264"/>
            <a:ext cx="260273" cy="188842"/>
            <a:chOff x="4858109" y="2631368"/>
            <a:chExt cx="316442" cy="315000"/>
          </a:xfrm>
        </p:grpSpPr>
        <p:sp>
          <p:nvSpPr>
            <p:cNvPr id="791" name="Google Shape;791;p68"/>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792" name="Google Shape;792;p68"/>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793" name="Google Shape;793;p68"/>
          <p:cNvGrpSpPr/>
          <p:nvPr/>
        </p:nvGrpSpPr>
        <p:grpSpPr>
          <a:xfrm>
            <a:off x="3911082" y="3311373"/>
            <a:ext cx="260273" cy="188843"/>
            <a:chOff x="4858109" y="2631368"/>
            <a:chExt cx="316442" cy="315000"/>
          </a:xfrm>
        </p:grpSpPr>
        <p:sp>
          <p:nvSpPr>
            <p:cNvPr id="794" name="Google Shape;794;p68"/>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795" name="Google Shape;795;p68"/>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796" name="Google Shape;796;p68"/>
          <p:cNvGrpSpPr/>
          <p:nvPr/>
        </p:nvGrpSpPr>
        <p:grpSpPr>
          <a:xfrm>
            <a:off x="2117126" y="2812662"/>
            <a:ext cx="1934877" cy="822627"/>
            <a:chOff x="1126863" y="2013875"/>
            <a:chExt cx="1944600" cy="1569600"/>
          </a:xfrm>
        </p:grpSpPr>
        <p:sp>
          <p:nvSpPr>
            <p:cNvPr id="797" name="Google Shape;797;p68"/>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798" name="Google Shape;798;p68"/>
            <p:cNvSpPr txBox="1"/>
            <p:nvPr/>
          </p:nvSpPr>
          <p:spPr>
            <a:xfrm>
              <a:off x="1373302" y="2293288"/>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Greater intensity of EWE</a:t>
              </a:r>
              <a:endParaRPr sz="1200">
                <a:solidFill>
                  <a:srgbClr val="FFFFFF"/>
                </a:solidFill>
                <a:latin typeface="Nunito"/>
                <a:ea typeface="Nunito"/>
                <a:cs typeface="Nunito"/>
                <a:sym typeface="Nunito"/>
              </a:endParaRPr>
            </a:p>
          </p:txBody>
        </p:sp>
      </p:grpSp>
      <p:grpSp>
        <p:nvGrpSpPr>
          <p:cNvPr id="799" name="Google Shape;799;p68"/>
          <p:cNvGrpSpPr/>
          <p:nvPr/>
        </p:nvGrpSpPr>
        <p:grpSpPr>
          <a:xfrm>
            <a:off x="4040672" y="2812645"/>
            <a:ext cx="2986194" cy="822627"/>
            <a:chOff x="5015938" y="2013875"/>
            <a:chExt cx="3001200" cy="1569600"/>
          </a:xfrm>
        </p:grpSpPr>
        <p:sp>
          <p:nvSpPr>
            <p:cNvPr id="800" name="Google Shape;800;p68"/>
            <p:cNvSpPr/>
            <p:nvPr/>
          </p:nvSpPr>
          <p:spPr>
            <a:xfrm>
              <a:off x="5015938" y="2013875"/>
              <a:ext cx="3001200" cy="1569600"/>
            </a:xfrm>
            <a:prstGeom prst="round2DiagRect">
              <a:avLst>
                <a:gd name="adj1" fmla="val 0"/>
                <a:gd name="adj2" fmla="val 1776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801" name="Google Shape;801;p68"/>
            <p:cNvSpPr txBox="1"/>
            <p:nvPr/>
          </p:nvSpPr>
          <p:spPr>
            <a:xfrm>
              <a:off x="5325327" y="2158701"/>
              <a:ext cx="2417100" cy="4599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Strong rain and snow storms, damaged crops, increased erosion</a:t>
              </a:r>
              <a:endParaRPr sz="1200">
                <a:solidFill>
                  <a:srgbClr val="FFFFFF"/>
                </a:solidFill>
                <a:latin typeface="Nunito"/>
                <a:ea typeface="Nunito"/>
                <a:cs typeface="Nunito"/>
                <a:sym typeface="Nunito"/>
              </a:endParaRPr>
            </a:p>
          </p:txBody>
        </p:sp>
      </p:grpSp>
      <p:grpSp>
        <p:nvGrpSpPr>
          <p:cNvPr id="802" name="Google Shape;802;p68"/>
          <p:cNvGrpSpPr/>
          <p:nvPr/>
        </p:nvGrpSpPr>
        <p:grpSpPr>
          <a:xfrm>
            <a:off x="3911082" y="3129565"/>
            <a:ext cx="260273" cy="188842"/>
            <a:chOff x="4858109" y="2631368"/>
            <a:chExt cx="316442" cy="315000"/>
          </a:xfrm>
        </p:grpSpPr>
        <p:sp>
          <p:nvSpPr>
            <p:cNvPr id="803" name="Google Shape;803;p68"/>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804" name="Google Shape;804;p68"/>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sp>
        <p:nvSpPr>
          <p:cNvPr id="805" name="Google Shape;805;p68"/>
          <p:cNvSpPr txBox="1">
            <a:spLocks noGrp="1"/>
          </p:cNvSpPr>
          <p:nvPr>
            <p:ph type="title"/>
          </p:nvPr>
        </p:nvSpPr>
        <p:spPr>
          <a:xfrm rot="-5400000">
            <a:off x="-818550" y="2255400"/>
            <a:ext cx="2904000" cy="63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Hazards </a:t>
            </a:r>
            <a:endParaRPr/>
          </a:p>
          <a:p>
            <a:pPr marL="0" lvl="0" indent="0" algn="l" rtl="0">
              <a:spcBef>
                <a:spcPts val="0"/>
              </a:spcBef>
              <a:spcAft>
                <a:spcPts val="0"/>
              </a:spcAft>
              <a:buNone/>
            </a:pPr>
            <a:endParaRPr sz="1550"/>
          </a:p>
        </p:txBody>
      </p:sp>
      <p:pic>
        <p:nvPicPr>
          <p:cNvPr id="806" name="Google Shape;806;p68"/>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69"/>
          <p:cNvSpPr/>
          <p:nvPr/>
        </p:nvSpPr>
        <p:spPr>
          <a:xfrm>
            <a:off x="1907100" y="293300"/>
            <a:ext cx="5329800" cy="7206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Nunito"/>
                <a:ea typeface="Nunito"/>
                <a:cs typeface="Nunito"/>
                <a:sym typeface="Nunito"/>
              </a:rPr>
              <a:t>Increased stream temperature</a:t>
            </a:r>
            <a:endParaRPr sz="3600">
              <a:solidFill>
                <a:srgbClr val="FFFFFF"/>
              </a:solidFill>
              <a:latin typeface="Nunito"/>
              <a:ea typeface="Nunito"/>
              <a:cs typeface="Nunito"/>
              <a:sym typeface="Nunito"/>
            </a:endParaRPr>
          </a:p>
        </p:txBody>
      </p:sp>
      <p:sp>
        <p:nvSpPr>
          <p:cNvPr id="812" name="Google Shape;812;p69"/>
          <p:cNvSpPr txBox="1"/>
          <p:nvPr/>
        </p:nvSpPr>
        <p:spPr>
          <a:xfrm>
            <a:off x="2179850" y="1508200"/>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Hazard</a:t>
            </a:r>
            <a:endParaRPr>
              <a:latin typeface="Nunito"/>
              <a:ea typeface="Nunito"/>
              <a:cs typeface="Nunito"/>
              <a:sym typeface="Nunito"/>
            </a:endParaRPr>
          </a:p>
        </p:txBody>
      </p:sp>
      <p:sp>
        <p:nvSpPr>
          <p:cNvPr id="813" name="Google Shape;813;p69"/>
          <p:cNvSpPr txBox="1"/>
          <p:nvPr/>
        </p:nvSpPr>
        <p:spPr>
          <a:xfrm>
            <a:off x="4641425" y="1508200"/>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Potential impact</a:t>
            </a:r>
            <a:endParaRPr>
              <a:latin typeface="Nunito"/>
              <a:ea typeface="Nunito"/>
              <a:cs typeface="Nunito"/>
              <a:sym typeface="Nunito"/>
            </a:endParaRPr>
          </a:p>
        </p:txBody>
      </p:sp>
      <p:grpSp>
        <p:nvGrpSpPr>
          <p:cNvPr id="814" name="Google Shape;814;p69"/>
          <p:cNvGrpSpPr/>
          <p:nvPr/>
        </p:nvGrpSpPr>
        <p:grpSpPr>
          <a:xfrm>
            <a:off x="3911070" y="2407060"/>
            <a:ext cx="260273" cy="188843"/>
            <a:chOff x="4858109" y="2631368"/>
            <a:chExt cx="316442" cy="315000"/>
          </a:xfrm>
        </p:grpSpPr>
        <p:sp>
          <p:nvSpPr>
            <p:cNvPr id="815" name="Google Shape;815;p69"/>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816" name="Google Shape;816;p69"/>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817" name="Google Shape;817;p69"/>
          <p:cNvGrpSpPr/>
          <p:nvPr/>
        </p:nvGrpSpPr>
        <p:grpSpPr>
          <a:xfrm>
            <a:off x="2117114" y="1908349"/>
            <a:ext cx="1934877" cy="822627"/>
            <a:chOff x="1126863" y="2013875"/>
            <a:chExt cx="1944600" cy="1569600"/>
          </a:xfrm>
        </p:grpSpPr>
        <p:sp>
          <p:nvSpPr>
            <p:cNvPr id="818" name="Google Shape;818;p69"/>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819" name="Google Shape;819;p69"/>
            <p:cNvSpPr txBox="1"/>
            <p:nvPr/>
          </p:nvSpPr>
          <p:spPr>
            <a:xfrm>
              <a:off x="1373315" y="2329326"/>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Increased temperature  </a:t>
              </a:r>
              <a:endParaRPr sz="1200">
                <a:solidFill>
                  <a:srgbClr val="FFFFFF"/>
                </a:solidFill>
                <a:latin typeface="Nunito"/>
                <a:ea typeface="Nunito"/>
                <a:cs typeface="Nunito"/>
                <a:sym typeface="Nunito"/>
              </a:endParaRPr>
            </a:p>
          </p:txBody>
        </p:sp>
      </p:grpSp>
      <p:grpSp>
        <p:nvGrpSpPr>
          <p:cNvPr id="820" name="Google Shape;820;p69"/>
          <p:cNvGrpSpPr/>
          <p:nvPr/>
        </p:nvGrpSpPr>
        <p:grpSpPr>
          <a:xfrm>
            <a:off x="4040660" y="1908332"/>
            <a:ext cx="2986194" cy="822627"/>
            <a:chOff x="5015938" y="2013875"/>
            <a:chExt cx="3001200" cy="1569600"/>
          </a:xfrm>
        </p:grpSpPr>
        <p:sp>
          <p:nvSpPr>
            <p:cNvPr id="821" name="Google Shape;821;p69"/>
            <p:cNvSpPr/>
            <p:nvPr/>
          </p:nvSpPr>
          <p:spPr>
            <a:xfrm>
              <a:off x="5015938" y="2013875"/>
              <a:ext cx="3001200" cy="1569600"/>
            </a:xfrm>
            <a:prstGeom prst="round2DiagRect">
              <a:avLst>
                <a:gd name="adj1" fmla="val 0"/>
                <a:gd name="adj2" fmla="val 1776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822" name="Google Shape;822;p69"/>
            <p:cNvSpPr txBox="1"/>
            <p:nvPr/>
          </p:nvSpPr>
          <p:spPr>
            <a:xfrm>
              <a:off x="5325339" y="2311678"/>
              <a:ext cx="2417100" cy="4599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Threatening of sensitive species </a:t>
              </a:r>
              <a:endParaRPr sz="1200">
                <a:solidFill>
                  <a:srgbClr val="FFFFFF"/>
                </a:solidFill>
                <a:latin typeface="Nunito"/>
                <a:ea typeface="Nunito"/>
                <a:cs typeface="Nunito"/>
                <a:sym typeface="Nunito"/>
              </a:endParaRPr>
            </a:p>
          </p:txBody>
        </p:sp>
      </p:grpSp>
      <p:grpSp>
        <p:nvGrpSpPr>
          <p:cNvPr id="823" name="Google Shape;823;p69"/>
          <p:cNvGrpSpPr/>
          <p:nvPr/>
        </p:nvGrpSpPr>
        <p:grpSpPr>
          <a:xfrm>
            <a:off x="3911070" y="2225251"/>
            <a:ext cx="260273" cy="188842"/>
            <a:chOff x="4858109" y="2631368"/>
            <a:chExt cx="316442" cy="315000"/>
          </a:xfrm>
        </p:grpSpPr>
        <p:sp>
          <p:nvSpPr>
            <p:cNvPr id="824" name="Google Shape;824;p69"/>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825" name="Google Shape;825;p69"/>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826" name="Google Shape;826;p69"/>
          <p:cNvGrpSpPr/>
          <p:nvPr/>
        </p:nvGrpSpPr>
        <p:grpSpPr>
          <a:xfrm>
            <a:off x="3911082" y="3311361"/>
            <a:ext cx="260273" cy="188843"/>
            <a:chOff x="4858109" y="2631368"/>
            <a:chExt cx="316442" cy="315000"/>
          </a:xfrm>
        </p:grpSpPr>
        <p:sp>
          <p:nvSpPr>
            <p:cNvPr id="827" name="Google Shape;827;p69"/>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828" name="Google Shape;828;p69"/>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829" name="Google Shape;829;p69"/>
          <p:cNvGrpSpPr/>
          <p:nvPr/>
        </p:nvGrpSpPr>
        <p:grpSpPr>
          <a:xfrm>
            <a:off x="2117126" y="2812650"/>
            <a:ext cx="1934877" cy="822627"/>
            <a:chOff x="1126863" y="2013875"/>
            <a:chExt cx="1944600" cy="1569600"/>
          </a:xfrm>
        </p:grpSpPr>
        <p:sp>
          <p:nvSpPr>
            <p:cNvPr id="830" name="Google Shape;830;p69"/>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831" name="Google Shape;831;p69"/>
            <p:cNvSpPr txBox="1"/>
            <p:nvPr/>
          </p:nvSpPr>
          <p:spPr>
            <a:xfrm>
              <a:off x="1373302" y="2315851"/>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Decreased dissolved oxygen</a:t>
              </a:r>
              <a:endParaRPr sz="1200">
                <a:solidFill>
                  <a:srgbClr val="FFFFFF"/>
                </a:solidFill>
                <a:latin typeface="Nunito"/>
                <a:ea typeface="Nunito"/>
                <a:cs typeface="Nunito"/>
                <a:sym typeface="Nunito"/>
              </a:endParaRPr>
            </a:p>
          </p:txBody>
        </p:sp>
      </p:grpSp>
      <p:grpSp>
        <p:nvGrpSpPr>
          <p:cNvPr id="832" name="Google Shape;832;p69"/>
          <p:cNvGrpSpPr/>
          <p:nvPr/>
        </p:nvGrpSpPr>
        <p:grpSpPr>
          <a:xfrm>
            <a:off x="4040672" y="2812632"/>
            <a:ext cx="2986194" cy="822627"/>
            <a:chOff x="5015938" y="2013875"/>
            <a:chExt cx="3001200" cy="1569600"/>
          </a:xfrm>
        </p:grpSpPr>
        <p:sp>
          <p:nvSpPr>
            <p:cNvPr id="833" name="Google Shape;833;p69"/>
            <p:cNvSpPr/>
            <p:nvPr/>
          </p:nvSpPr>
          <p:spPr>
            <a:xfrm>
              <a:off x="5015938" y="2013875"/>
              <a:ext cx="3001200" cy="1569600"/>
            </a:xfrm>
            <a:prstGeom prst="round2DiagRect">
              <a:avLst>
                <a:gd name="adj1" fmla="val 0"/>
                <a:gd name="adj2" fmla="val 1776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834" name="Google Shape;834;p69"/>
            <p:cNvSpPr txBox="1"/>
            <p:nvPr/>
          </p:nvSpPr>
          <p:spPr>
            <a:xfrm>
              <a:off x="5325327" y="2158654"/>
              <a:ext cx="2417100" cy="4599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Algal blooms, dead zones, loss of aquatic vegetation</a:t>
              </a:r>
              <a:endParaRPr sz="1200">
                <a:solidFill>
                  <a:srgbClr val="FFFFFF"/>
                </a:solidFill>
                <a:latin typeface="Nunito"/>
                <a:ea typeface="Nunito"/>
                <a:cs typeface="Nunito"/>
                <a:sym typeface="Nunito"/>
              </a:endParaRPr>
            </a:p>
          </p:txBody>
        </p:sp>
      </p:grpSp>
      <p:grpSp>
        <p:nvGrpSpPr>
          <p:cNvPr id="835" name="Google Shape;835;p69"/>
          <p:cNvGrpSpPr/>
          <p:nvPr/>
        </p:nvGrpSpPr>
        <p:grpSpPr>
          <a:xfrm>
            <a:off x="3911082" y="3129552"/>
            <a:ext cx="260273" cy="188842"/>
            <a:chOff x="4858109" y="2631368"/>
            <a:chExt cx="316442" cy="315000"/>
          </a:xfrm>
        </p:grpSpPr>
        <p:sp>
          <p:nvSpPr>
            <p:cNvPr id="836" name="Google Shape;836;p69"/>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837" name="Google Shape;837;p69"/>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sp>
        <p:nvSpPr>
          <p:cNvPr id="838" name="Google Shape;838;p69"/>
          <p:cNvSpPr txBox="1">
            <a:spLocks noGrp="1"/>
          </p:cNvSpPr>
          <p:nvPr>
            <p:ph type="title"/>
          </p:nvPr>
        </p:nvSpPr>
        <p:spPr>
          <a:xfrm rot="-5400000">
            <a:off x="-818550" y="2255400"/>
            <a:ext cx="2904000" cy="63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Hazards </a:t>
            </a:r>
            <a:endParaRPr/>
          </a:p>
          <a:p>
            <a:pPr marL="0" lvl="0" indent="0" algn="l" rtl="0">
              <a:spcBef>
                <a:spcPts val="0"/>
              </a:spcBef>
              <a:spcAft>
                <a:spcPts val="0"/>
              </a:spcAft>
              <a:buNone/>
            </a:pPr>
            <a:endParaRPr sz="1550"/>
          </a:p>
        </p:txBody>
      </p:sp>
      <p:pic>
        <p:nvPicPr>
          <p:cNvPr id="839" name="Google Shape;839;p69"/>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70"/>
          <p:cNvSpPr/>
          <p:nvPr/>
        </p:nvSpPr>
        <p:spPr>
          <a:xfrm>
            <a:off x="1907100" y="281500"/>
            <a:ext cx="5329800" cy="720600"/>
          </a:xfrm>
          <a:prstGeom prst="round2DiagRect">
            <a:avLst>
              <a:gd name="adj1" fmla="val 16667"/>
              <a:gd name="adj2" fmla="val 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Nunito"/>
                <a:ea typeface="Nunito"/>
                <a:cs typeface="Nunito"/>
                <a:sym typeface="Nunito"/>
              </a:rPr>
              <a:t>Anthropogenic impacts </a:t>
            </a:r>
            <a:r>
              <a:rPr lang="en" sz="2800">
                <a:solidFill>
                  <a:srgbClr val="FFFFFF"/>
                </a:solidFill>
                <a:latin typeface="Nunito"/>
                <a:ea typeface="Nunito"/>
                <a:cs typeface="Nunito"/>
                <a:sym typeface="Nunito"/>
              </a:rPr>
              <a:t> </a:t>
            </a:r>
            <a:endParaRPr sz="2800">
              <a:solidFill>
                <a:srgbClr val="FFFFFF"/>
              </a:solidFill>
              <a:latin typeface="Nunito"/>
              <a:ea typeface="Nunito"/>
              <a:cs typeface="Nunito"/>
              <a:sym typeface="Nunito"/>
            </a:endParaRPr>
          </a:p>
        </p:txBody>
      </p:sp>
      <p:sp>
        <p:nvSpPr>
          <p:cNvPr id="845" name="Google Shape;845;p70"/>
          <p:cNvSpPr txBox="1"/>
          <p:nvPr/>
        </p:nvSpPr>
        <p:spPr>
          <a:xfrm>
            <a:off x="2179850" y="1450975"/>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Hazard</a:t>
            </a:r>
            <a:endParaRPr>
              <a:latin typeface="Nunito"/>
              <a:ea typeface="Nunito"/>
              <a:cs typeface="Nunito"/>
              <a:sym typeface="Nunito"/>
            </a:endParaRPr>
          </a:p>
        </p:txBody>
      </p:sp>
      <p:sp>
        <p:nvSpPr>
          <p:cNvPr id="846" name="Google Shape;846;p70"/>
          <p:cNvSpPr txBox="1"/>
          <p:nvPr/>
        </p:nvSpPr>
        <p:spPr>
          <a:xfrm>
            <a:off x="4641425" y="1450975"/>
            <a:ext cx="181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Potential impact</a:t>
            </a:r>
            <a:endParaRPr>
              <a:latin typeface="Nunito"/>
              <a:ea typeface="Nunito"/>
              <a:cs typeface="Nunito"/>
              <a:sym typeface="Nunito"/>
            </a:endParaRPr>
          </a:p>
        </p:txBody>
      </p:sp>
      <p:grpSp>
        <p:nvGrpSpPr>
          <p:cNvPr id="847" name="Google Shape;847;p70"/>
          <p:cNvGrpSpPr/>
          <p:nvPr/>
        </p:nvGrpSpPr>
        <p:grpSpPr>
          <a:xfrm>
            <a:off x="3911070" y="2349835"/>
            <a:ext cx="260273" cy="188843"/>
            <a:chOff x="4858109" y="2631368"/>
            <a:chExt cx="316442" cy="315000"/>
          </a:xfrm>
        </p:grpSpPr>
        <p:sp>
          <p:nvSpPr>
            <p:cNvPr id="848" name="Google Shape;848;p70"/>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849" name="Google Shape;849;p70"/>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850" name="Google Shape;850;p70"/>
          <p:cNvGrpSpPr/>
          <p:nvPr/>
        </p:nvGrpSpPr>
        <p:grpSpPr>
          <a:xfrm>
            <a:off x="2117114" y="1851124"/>
            <a:ext cx="1934877" cy="822627"/>
            <a:chOff x="1126863" y="2013875"/>
            <a:chExt cx="1944600" cy="1569600"/>
          </a:xfrm>
        </p:grpSpPr>
        <p:sp>
          <p:nvSpPr>
            <p:cNvPr id="851" name="Google Shape;851;p70"/>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852" name="Google Shape;852;p70"/>
            <p:cNvSpPr txBox="1"/>
            <p:nvPr/>
          </p:nvSpPr>
          <p:spPr>
            <a:xfrm>
              <a:off x="1378231" y="2013977"/>
              <a:ext cx="1451700" cy="342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Stakeholder buy-in, collaboration and partnership</a:t>
              </a:r>
              <a:endParaRPr sz="1200">
                <a:solidFill>
                  <a:srgbClr val="FFFFFF"/>
                </a:solidFill>
                <a:latin typeface="Nunito"/>
                <a:ea typeface="Nunito"/>
                <a:cs typeface="Nunito"/>
                <a:sym typeface="Nunito"/>
              </a:endParaRPr>
            </a:p>
          </p:txBody>
        </p:sp>
      </p:grpSp>
      <p:grpSp>
        <p:nvGrpSpPr>
          <p:cNvPr id="853" name="Google Shape;853;p70"/>
          <p:cNvGrpSpPr/>
          <p:nvPr/>
        </p:nvGrpSpPr>
        <p:grpSpPr>
          <a:xfrm>
            <a:off x="4040660" y="1851107"/>
            <a:ext cx="2986194" cy="822627"/>
            <a:chOff x="5015938" y="2013875"/>
            <a:chExt cx="3001200" cy="1569600"/>
          </a:xfrm>
        </p:grpSpPr>
        <p:sp>
          <p:nvSpPr>
            <p:cNvPr id="854" name="Google Shape;854;p70"/>
            <p:cNvSpPr/>
            <p:nvPr/>
          </p:nvSpPr>
          <p:spPr>
            <a:xfrm>
              <a:off x="5015938" y="2013875"/>
              <a:ext cx="3001200" cy="1569600"/>
            </a:xfrm>
            <a:prstGeom prst="round2DiagRect">
              <a:avLst>
                <a:gd name="adj1" fmla="val 0"/>
                <a:gd name="adj2" fmla="val 17764"/>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855" name="Google Shape;855;p70"/>
            <p:cNvSpPr txBox="1"/>
            <p:nvPr/>
          </p:nvSpPr>
          <p:spPr>
            <a:xfrm>
              <a:off x="5325339" y="2158654"/>
              <a:ext cx="2417100" cy="459900"/>
            </a:xfrm>
            <a:prstGeom prst="rect">
              <a:avLst/>
            </a:prstGeom>
            <a:solidFill>
              <a:srgbClr val="99999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Failure to achieve goal statement and long-term restoration</a:t>
              </a:r>
              <a:endParaRPr sz="1200">
                <a:solidFill>
                  <a:srgbClr val="FFFFFF"/>
                </a:solidFill>
                <a:latin typeface="Nunito"/>
                <a:ea typeface="Nunito"/>
                <a:cs typeface="Nunito"/>
                <a:sym typeface="Nunito"/>
              </a:endParaRPr>
            </a:p>
          </p:txBody>
        </p:sp>
      </p:grpSp>
      <p:grpSp>
        <p:nvGrpSpPr>
          <p:cNvPr id="856" name="Google Shape;856;p70"/>
          <p:cNvGrpSpPr/>
          <p:nvPr/>
        </p:nvGrpSpPr>
        <p:grpSpPr>
          <a:xfrm>
            <a:off x="3911070" y="2168026"/>
            <a:ext cx="260273" cy="188842"/>
            <a:chOff x="4858109" y="2631368"/>
            <a:chExt cx="316442" cy="315000"/>
          </a:xfrm>
        </p:grpSpPr>
        <p:sp>
          <p:nvSpPr>
            <p:cNvPr id="857" name="Google Shape;857;p70"/>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858" name="Google Shape;858;p70"/>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859" name="Google Shape;859;p70"/>
          <p:cNvGrpSpPr/>
          <p:nvPr/>
        </p:nvGrpSpPr>
        <p:grpSpPr>
          <a:xfrm>
            <a:off x="3911082" y="3254136"/>
            <a:ext cx="260273" cy="188842"/>
            <a:chOff x="4858109" y="2631368"/>
            <a:chExt cx="316442" cy="315000"/>
          </a:xfrm>
        </p:grpSpPr>
        <p:sp>
          <p:nvSpPr>
            <p:cNvPr id="860" name="Google Shape;860;p70"/>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861" name="Google Shape;861;p70"/>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862" name="Google Shape;862;p70"/>
          <p:cNvGrpSpPr/>
          <p:nvPr/>
        </p:nvGrpSpPr>
        <p:grpSpPr>
          <a:xfrm>
            <a:off x="2117126" y="2755425"/>
            <a:ext cx="1934877" cy="822627"/>
            <a:chOff x="1126863" y="2013875"/>
            <a:chExt cx="1944600" cy="1569600"/>
          </a:xfrm>
        </p:grpSpPr>
        <p:sp>
          <p:nvSpPr>
            <p:cNvPr id="863" name="Google Shape;863;p70"/>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864" name="Google Shape;864;p70"/>
            <p:cNvSpPr txBox="1"/>
            <p:nvPr/>
          </p:nvSpPr>
          <p:spPr>
            <a:xfrm>
              <a:off x="1378214" y="2176039"/>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Increased development </a:t>
              </a:r>
              <a:endParaRPr sz="1200">
                <a:solidFill>
                  <a:srgbClr val="FFFFFF"/>
                </a:solidFill>
                <a:latin typeface="Nunito"/>
                <a:ea typeface="Nunito"/>
                <a:cs typeface="Nunito"/>
                <a:sym typeface="Nunito"/>
              </a:endParaRPr>
            </a:p>
          </p:txBody>
        </p:sp>
      </p:grpSp>
      <p:grpSp>
        <p:nvGrpSpPr>
          <p:cNvPr id="865" name="Google Shape;865;p70"/>
          <p:cNvGrpSpPr/>
          <p:nvPr/>
        </p:nvGrpSpPr>
        <p:grpSpPr>
          <a:xfrm>
            <a:off x="4040672" y="2755407"/>
            <a:ext cx="2986194" cy="822627"/>
            <a:chOff x="5015938" y="2013875"/>
            <a:chExt cx="3001200" cy="1569600"/>
          </a:xfrm>
        </p:grpSpPr>
        <p:sp>
          <p:nvSpPr>
            <p:cNvPr id="866" name="Google Shape;866;p70"/>
            <p:cNvSpPr/>
            <p:nvPr/>
          </p:nvSpPr>
          <p:spPr>
            <a:xfrm>
              <a:off x="5015938" y="2013875"/>
              <a:ext cx="3001200" cy="1569600"/>
            </a:xfrm>
            <a:prstGeom prst="round2DiagRect">
              <a:avLst>
                <a:gd name="adj1" fmla="val 0"/>
                <a:gd name="adj2" fmla="val 17764"/>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867" name="Google Shape;867;p70"/>
            <p:cNvSpPr txBox="1"/>
            <p:nvPr/>
          </p:nvSpPr>
          <p:spPr>
            <a:xfrm>
              <a:off x="5325327" y="2013929"/>
              <a:ext cx="2417100" cy="459900"/>
            </a:xfrm>
            <a:prstGeom prst="rect">
              <a:avLst/>
            </a:prstGeom>
            <a:solidFill>
              <a:srgbClr val="99999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Increased streamflow flashiness, alter stream channels and increased concentration of contaminants </a:t>
              </a:r>
              <a:endParaRPr sz="1200" b="1">
                <a:solidFill>
                  <a:srgbClr val="FFFFFF"/>
                </a:solidFill>
                <a:latin typeface="Nunito"/>
                <a:ea typeface="Nunito"/>
                <a:cs typeface="Nunito"/>
                <a:sym typeface="Nunito"/>
              </a:endParaRPr>
            </a:p>
          </p:txBody>
        </p:sp>
      </p:grpSp>
      <p:grpSp>
        <p:nvGrpSpPr>
          <p:cNvPr id="868" name="Google Shape;868;p70"/>
          <p:cNvGrpSpPr/>
          <p:nvPr/>
        </p:nvGrpSpPr>
        <p:grpSpPr>
          <a:xfrm>
            <a:off x="3911082" y="3072327"/>
            <a:ext cx="260273" cy="188842"/>
            <a:chOff x="4858109" y="2631368"/>
            <a:chExt cx="316442" cy="315000"/>
          </a:xfrm>
        </p:grpSpPr>
        <p:sp>
          <p:nvSpPr>
            <p:cNvPr id="869" name="Google Shape;869;p70"/>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870" name="Google Shape;870;p70"/>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871" name="Google Shape;871;p70"/>
          <p:cNvGrpSpPr/>
          <p:nvPr/>
        </p:nvGrpSpPr>
        <p:grpSpPr>
          <a:xfrm>
            <a:off x="3911070" y="4158436"/>
            <a:ext cx="260273" cy="188842"/>
            <a:chOff x="4858109" y="2631368"/>
            <a:chExt cx="316442" cy="315000"/>
          </a:xfrm>
        </p:grpSpPr>
        <p:sp>
          <p:nvSpPr>
            <p:cNvPr id="872" name="Google Shape;872;p70"/>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873" name="Google Shape;873;p70"/>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874" name="Google Shape;874;p70"/>
          <p:cNvGrpSpPr/>
          <p:nvPr/>
        </p:nvGrpSpPr>
        <p:grpSpPr>
          <a:xfrm>
            <a:off x="2117114" y="3659725"/>
            <a:ext cx="1934877" cy="822627"/>
            <a:chOff x="1126863" y="2013875"/>
            <a:chExt cx="1944600" cy="1569600"/>
          </a:xfrm>
        </p:grpSpPr>
        <p:sp>
          <p:nvSpPr>
            <p:cNvPr id="875" name="Google Shape;875;p70"/>
            <p:cNvSpPr/>
            <p:nvPr/>
          </p:nvSpPr>
          <p:spPr>
            <a:xfrm>
              <a:off x="1126863" y="2013875"/>
              <a:ext cx="1944600" cy="1569600"/>
            </a:xfrm>
            <a:prstGeom prst="round2DiagRect">
              <a:avLst>
                <a:gd name="adj1" fmla="val 0"/>
                <a:gd name="adj2" fmla="val 1776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p:txBody>
        </p:sp>
        <p:sp>
          <p:nvSpPr>
            <p:cNvPr id="876" name="Google Shape;876;p70"/>
            <p:cNvSpPr txBox="1"/>
            <p:nvPr/>
          </p:nvSpPr>
          <p:spPr>
            <a:xfrm>
              <a:off x="1378240" y="2347739"/>
              <a:ext cx="1451700" cy="45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Land use changes</a:t>
              </a:r>
              <a:endParaRPr sz="1200">
                <a:solidFill>
                  <a:srgbClr val="FFFFFF"/>
                </a:solidFill>
                <a:latin typeface="Nunito"/>
                <a:ea typeface="Nunito"/>
                <a:cs typeface="Nunito"/>
                <a:sym typeface="Nunito"/>
              </a:endParaRPr>
            </a:p>
          </p:txBody>
        </p:sp>
      </p:grpSp>
      <p:grpSp>
        <p:nvGrpSpPr>
          <p:cNvPr id="877" name="Google Shape;877;p70"/>
          <p:cNvGrpSpPr/>
          <p:nvPr/>
        </p:nvGrpSpPr>
        <p:grpSpPr>
          <a:xfrm>
            <a:off x="4040660" y="3659699"/>
            <a:ext cx="2986194" cy="822636"/>
            <a:chOff x="5015938" y="2013858"/>
            <a:chExt cx="3001200" cy="1569617"/>
          </a:xfrm>
        </p:grpSpPr>
        <p:sp>
          <p:nvSpPr>
            <p:cNvPr id="878" name="Google Shape;878;p70"/>
            <p:cNvSpPr/>
            <p:nvPr/>
          </p:nvSpPr>
          <p:spPr>
            <a:xfrm>
              <a:off x="5015938" y="2013875"/>
              <a:ext cx="3001200" cy="1569600"/>
            </a:xfrm>
            <a:prstGeom prst="round2DiagRect">
              <a:avLst>
                <a:gd name="adj1" fmla="val 0"/>
                <a:gd name="adj2" fmla="val 17764"/>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p:txBody>
        </p:sp>
        <p:sp>
          <p:nvSpPr>
            <p:cNvPr id="879" name="Google Shape;879;p70"/>
            <p:cNvSpPr txBox="1"/>
            <p:nvPr/>
          </p:nvSpPr>
          <p:spPr>
            <a:xfrm>
              <a:off x="5307978" y="2013858"/>
              <a:ext cx="2417100" cy="459900"/>
            </a:xfrm>
            <a:prstGeom prst="rect">
              <a:avLst/>
            </a:prstGeom>
            <a:solidFill>
              <a:srgbClr val="99999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Nunito"/>
                  <a:ea typeface="Nunito"/>
                  <a:cs typeface="Nunito"/>
                  <a:sym typeface="Nunito"/>
                </a:rPr>
                <a:t>Loss of native species and associated ecosystem services, fractured biodiversity and increased erosion  </a:t>
              </a:r>
              <a:endParaRPr sz="1200">
                <a:solidFill>
                  <a:srgbClr val="FFFFFF"/>
                </a:solidFill>
                <a:latin typeface="Nunito"/>
                <a:ea typeface="Nunito"/>
                <a:cs typeface="Nunito"/>
                <a:sym typeface="Nunito"/>
              </a:endParaRPr>
            </a:p>
          </p:txBody>
        </p:sp>
      </p:grpSp>
      <p:grpSp>
        <p:nvGrpSpPr>
          <p:cNvPr id="880" name="Google Shape;880;p70"/>
          <p:cNvGrpSpPr/>
          <p:nvPr/>
        </p:nvGrpSpPr>
        <p:grpSpPr>
          <a:xfrm>
            <a:off x="3911070" y="3976628"/>
            <a:ext cx="260273" cy="188843"/>
            <a:chOff x="4858109" y="2631368"/>
            <a:chExt cx="316442" cy="315000"/>
          </a:xfrm>
        </p:grpSpPr>
        <p:sp>
          <p:nvSpPr>
            <p:cNvPr id="881" name="Google Shape;881;p70"/>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882" name="Google Shape;882;p70"/>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sp>
        <p:nvSpPr>
          <p:cNvPr id="883" name="Google Shape;883;p70"/>
          <p:cNvSpPr txBox="1">
            <a:spLocks noGrp="1"/>
          </p:cNvSpPr>
          <p:nvPr>
            <p:ph type="title"/>
          </p:nvPr>
        </p:nvSpPr>
        <p:spPr>
          <a:xfrm rot="-5400000">
            <a:off x="-818550" y="2255400"/>
            <a:ext cx="2904000" cy="63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Hazards </a:t>
            </a:r>
            <a:endParaRPr/>
          </a:p>
          <a:p>
            <a:pPr marL="0" lvl="0" indent="0" algn="l" rtl="0">
              <a:spcBef>
                <a:spcPts val="0"/>
              </a:spcBef>
              <a:spcAft>
                <a:spcPts val="0"/>
              </a:spcAft>
              <a:buNone/>
            </a:pPr>
            <a:endParaRPr sz="1550"/>
          </a:p>
        </p:txBody>
      </p:sp>
      <p:pic>
        <p:nvPicPr>
          <p:cNvPr id="884" name="Google Shape;884;p70"/>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71"/>
          <p:cNvSpPr txBox="1">
            <a:spLocks noGrp="1"/>
          </p:cNvSpPr>
          <p:nvPr>
            <p:ph type="title"/>
          </p:nvPr>
        </p:nvSpPr>
        <p:spPr>
          <a:xfrm>
            <a:off x="194150" y="2026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Climate scenarios by 2100 for Piney Run</a:t>
            </a:r>
            <a:endParaRPr/>
          </a:p>
          <a:p>
            <a:pPr marL="0" lvl="0" indent="0" algn="l" rtl="0">
              <a:spcBef>
                <a:spcPts val="0"/>
              </a:spcBef>
              <a:spcAft>
                <a:spcPts val="0"/>
              </a:spcAft>
              <a:buNone/>
            </a:pPr>
            <a:r>
              <a:rPr lang="en" sz="1550"/>
              <a:t>Michala Hendrick</a:t>
            </a:r>
            <a:endParaRPr sz="1550"/>
          </a:p>
        </p:txBody>
      </p:sp>
      <p:grpSp>
        <p:nvGrpSpPr>
          <p:cNvPr id="890" name="Google Shape;890;p71"/>
          <p:cNvGrpSpPr/>
          <p:nvPr/>
        </p:nvGrpSpPr>
        <p:grpSpPr>
          <a:xfrm>
            <a:off x="1272375" y="3107466"/>
            <a:ext cx="6566700" cy="670500"/>
            <a:chOff x="1431325" y="2473842"/>
            <a:chExt cx="6566700" cy="670500"/>
          </a:xfrm>
        </p:grpSpPr>
        <p:sp>
          <p:nvSpPr>
            <p:cNvPr id="891" name="Google Shape;891;p71"/>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1"/>
            <p:cNvSpPr txBox="1"/>
            <p:nvPr/>
          </p:nvSpPr>
          <p:spPr>
            <a:xfrm>
              <a:off x="4980625" y="2480600"/>
              <a:ext cx="3017400" cy="657000"/>
            </a:xfrm>
            <a:prstGeom prst="rect">
              <a:avLst/>
            </a:prstGeom>
            <a:noFill/>
            <a:ln>
              <a:noFill/>
            </a:ln>
          </p:spPr>
          <p:txBody>
            <a:bodyPr spcFirstLastPara="1" wrap="square" lIns="91425" tIns="91425" rIns="91425" bIns="91425" anchor="ctr" anchorCtr="0">
              <a:noAutofit/>
            </a:bodyPr>
            <a:lstStyle/>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Frost days: ~50-55</a:t>
              </a:r>
              <a:endParaRPr sz="1000">
                <a:solidFill>
                  <a:srgbClr val="FFFFFF"/>
                </a:solidFill>
                <a:latin typeface="Nunito"/>
                <a:ea typeface="Nunito"/>
                <a:cs typeface="Nunito"/>
                <a:sym typeface="Nunito"/>
              </a:endParaRPr>
            </a:p>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Precipitation: ~ 13% increase</a:t>
              </a:r>
              <a:endParaRPr sz="1000">
                <a:solidFill>
                  <a:srgbClr val="FFFFFF"/>
                </a:solidFill>
                <a:latin typeface="Nunito"/>
                <a:ea typeface="Nunito"/>
                <a:cs typeface="Nunito"/>
                <a:sym typeface="Nunito"/>
              </a:endParaRPr>
            </a:p>
            <a:p>
              <a:pPr marL="457200" lvl="0" indent="-292100" algn="l" rtl="0">
                <a:lnSpc>
                  <a:spcPct val="115000"/>
                </a:lnSpc>
                <a:spcBef>
                  <a:spcPts val="0"/>
                </a:spcBef>
                <a:spcAft>
                  <a:spcPts val="0"/>
                </a:spcAft>
                <a:buClr>
                  <a:srgbClr val="FFFFFF"/>
                </a:buClr>
                <a:buSzPts val="1000"/>
                <a:buFont typeface="Nunito"/>
                <a:buChar char="●"/>
              </a:pPr>
              <a:r>
                <a:rPr lang="en" sz="1000">
                  <a:solidFill>
                    <a:schemeClr val="dk1"/>
                  </a:solidFill>
                  <a:latin typeface="Nunito"/>
                  <a:ea typeface="Nunito"/>
                  <a:cs typeface="Nunito"/>
                  <a:sym typeface="Nunito"/>
                </a:rPr>
                <a:t>Summer days above 100 degrees: 20- 35</a:t>
              </a:r>
              <a:endParaRPr sz="1000">
                <a:solidFill>
                  <a:srgbClr val="FFFFFF"/>
                </a:solidFill>
                <a:latin typeface="Nunito"/>
                <a:ea typeface="Nunito"/>
                <a:cs typeface="Nunito"/>
                <a:sym typeface="Nunito"/>
              </a:endParaRPr>
            </a:p>
          </p:txBody>
        </p:sp>
        <p:sp>
          <p:nvSpPr>
            <p:cNvPr id="893" name="Google Shape;893;p71"/>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Nunito"/>
                  <a:ea typeface="Nunito"/>
                  <a:cs typeface="Nunito"/>
                  <a:sym typeface="Nunito"/>
                </a:rPr>
                <a:t>Unrestrained growth in emissions</a:t>
              </a:r>
              <a:r>
                <a:rPr lang="en" sz="1600" baseline="30000">
                  <a:solidFill>
                    <a:schemeClr val="dk1"/>
                  </a:solidFill>
                  <a:latin typeface="Nunito"/>
                  <a:ea typeface="Nunito"/>
                  <a:cs typeface="Nunito"/>
                  <a:sym typeface="Nunito"/>
                </a:rPr>
                <a:t>2016</a:t>
              </a:r>
              <a:endParaRPr sz="1600">
                <a:solidFill>
                  <a:srgbClr val="FFFFFF"/>
                </a:solidFill>
                <a:latin typeface="Nunito"/>
                <a:ea typeface="Nunito"/>
                <a:cs typeface="Nunito"/>
                <a:sym typeface="Nunito"/>
              </a:endParaRPr>
            </a:p>
          </p:txBody>
        </p:sp>
        <p:sp>
          <p:nvSpPr>
            <p:cNvPr id="894" name="Google Shape;894;p71"/>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1"/>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1"/>
            <p:cNvSpPr/>
            <p:nvPr/>
          </p:nvSpPr>
          <p:spPr>
            <a:xfrm>
              <a:off x="1545080" y="2593344"/>
              <a:ext cx="431400" cy="431400"/>
            </a:xfrm>
            <a:prstGeom prst="pie">
              <a:avLst>
                <a:gd name="adj1" fmla="val 16226349"/>
                <a:gd name="adj2" fmla="val 1079596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1"/>
            <p:cNvSpPr/>
            <p:nvPr/>
          </p:nvSpPr>
          <p:spPr>
            <a:xfrm>
              <a:off x="2021875" y="2686250"/>
              <a:ext cx="783300" cy="44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latin typeface="Roboto Light"/>
                  <a:ea typeface="Roboto Light"/>
                  <a:cs typeface="Roboto Light"/>
                  <a:sym typeface="Roboto Light"/>
                </a:rPr>
                <a:t>7-11°F</a:t>
              </a:r>
              <a:endParaRPr sz="1600">
                <a:solidFill>
                  <a:srgbClr val="FFFFFF"/>
                </a:solidFill>
                <a:latin typeface="Roboto Light"/>
                <a:ea typeface="Roboto Light"/>
                <a:cs typeface="Roboto Light"/>
                <a:sym typeface="Roboto Light"/>
              </a:endParaRPr>
            </a:p>
            <a:p>
              <a:pPr marL="0" lvl="0" indent="0" algn="l" rtl="0">
                <a:spcBef>
                  <a:spcPts val="0"/>
                </a:spcBef>
                <a:spcAft>
                  <a:spcPts val="0"/>
                </a:spcAft>
                <a:buNone/>
              </a:pPr>
              <a:endParaRPr sz="1800">
                <a:solidFill>
                  <a:srgbClr val="FFFFFF"/>
                </a:solidFill>
                <a:latin typeface="Calibri"/>
                <a:ea typeface="Calibri"/>
                <a:cs typeface="Calibri"/>
                <a:sym typeface="Calibri"/>
              </a:endParaRPr>
            </a:p>
          </p:txBody>
        </p:sp>
        <p:cxnSp>
          <p:nvCxnSpPr>
            <p:cNvPr id="898" name="Google Shape;898;p71"/>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899" name="Google Shape;899;p71"/>
          <p:cNvGrpSpPr/>
          <p:nvPr/>
        </p:nvGrpSpPr>
        <p:grpSpPr>
          <a:xfrm>
            <a:off x="1272375" y="2426191"/>
            <a:ext cx="6639350" cy="670500"/>
            <a:chOff x="1431325" y="2473842"/>
            <a:chExt cx="6639350" cy="670500"/>
          </a:xfrm>
        </p:grpSpPr>
        <p:sp>
          <p:nvSpPr>
            <p:cNvPr id="900" name="Google Shape;900;p71"/>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1"/>
            <p:cNvSpPr txBox="1"/>
            <p:nvPr/>
          </p:nvSpPr>
          <p:spPr>
            <a:xfrm>
              <a:off x="5010675" y="2480600"/>
              <a:ext cx="3060000" cy="657000"/>
            </a:xfrm>
            <a:prstGeom prst="rect">
              <a:avLst/>
            </a:prstGeom>
            <a:noFill/>
            <a:ln>
              <a:noFill/>
            </a:ln>
          </p:spPr>
          <p:txBody>
            <a:bodyPr spcFirstLastPara="1" wrap="square" lIns="91425" tIns="91425" rIns="91425" bIns="91425" anchor="ctr" anchorCtr="0">
              <a:noAutofit/>
            </a:bodyPr>
            <a:lstStyle/>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Frost days: 70 </a:t>
              </a:r>
              <a:endParaRPr sz="1000">
                <a:solidFill>
                  <a:srgbClr val="FFFFFF"/>
                </a:solidFill>
                <a:latin typeface="Nunito"/>
                <a:ea typeface="Nunito"/>
                <a:cs typeface="Nunito"/>
                <a:sym typeface="Nunito"/>
              </a:endParaRPr>
            </a:p>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Precipitation: 12.6% increase </a:t>
              </a:r>
              <a:endParaRPr sz="1000">
                <a:solidFill>
                  <a:srgbClr val="FFFFFF"/>
                </a:solidFill>
                <a:latin typeface="Nunito"/>
                <a:ea typeface="Nunito"/>
                <a:cs typeface="Nunito"/>
                <a:sym typeface="Nunito"/>
              </a:endParaRPr>
            </a:p>
            <a:p>
              <a:pPr marL="457200" lvl="0" indent="-292100" algn="l" rtl="0">
                <a:lnSpc>
                  <a:spcPct val="115000"/>
                </a:lnSpc>
                <a:spcBef>
                  <a:spcPts val="0"/>
                </a:spcBef>
                <a:spcAft>
                  <a:spcPts val="0"/>
                </a:spcAft>
                <a:buClr>
                  <a:srgbClr val="FFFFFF"/>
                </a:buClr>
                <a:buSzPts val="1000"/>
                <a:buFont typeface="Nunito"/>
                <a:buChar char="●"/>
              </a:pPr>
              <a:r>
                <a:rPr lang="en" sz="1000">
                  <a:solidFill>
                    <a:schemeClr val="dk1"/>
                  </a:solidFill>
                  <a:latin typeface="Nunito"/>
                  <a:ea typeface="Nunito"/>
                  <a:cs typeface="Nunito"/>
                  <a:sym typeface="Nunito"/>
                </a:rPr>
                <a:t>Summer days above 100 degrees: 10- 20</a:t>
              </a:r>
              <a:endParaRPr sz="1000">
                <a:solidFill>
                  <a:srgbClr val="FFFFFF"/>
                </a:solidFill>
                <a:latin typeface="Nunito"/>
                <a:ea typeface="Nunito"/>
                <a:cs typeface="Nunito"/>
                <a:sym typeface="Nunito"/>
              </a:endParaRPr>
            </a:p>
          </p:txBody>
        </p:sp>
        <p:sp>
          <p:nvSpPr>
            <p:cNvPr id="902" name="Google Shape;902;p71"/>
            <p:cNvSpPr txBox="1"/>
            <p:nvPr/>
          </p:nvSpPr>
          <p:spPr>
            <a:xfrm>
              <a:off x="2742931" y="248059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Nunito"/>
                  <a:ea typeface="Nunito"/>
                  <a:cs typeface="Nunito"/>
                  <a:sym typeface="Nunito"/>
                </a:rPr>
                <a:t>High emissions</a:t>
              </a:r>
              <a:r>
                <a:rPr lang="en" sz="1600" baseline="30000">
                  <a:solidFill>
                    <a:schemeClr val="dk1"/>
                  </a:solidFill>
                  <a:latin typeface="Nunito"/>
                  <a:ea typeface="Nunito"/>
                  <a:cs typeface="Nunito"/>
                  <a:sym typeface="Nunito"/>
                </a:rPr>
                <a:t>2016</a:t>
              </a:r>
              <a:endParaRPr sz="1600">
                <a:solidFill>
                  <a:srgbClr val="FFFFFF"/>
                </a:solidFill>
                <a:latin typeface="Nunito"/>
                <a:ea typeface="Nunito"/>
                <a:cs typeface="Nunito"/>
                <a:sym typeface="Nunito"/>
              </a:endParaRPr>
            </a:p>
          </p:txBody>
        </p:sp>
        <p:sp>
          <p:nvSpPr>
            <p:cNvPr id="903" name="Google Shape;903;p71"/>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1"/>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1"/>
            <p:cNvSpPr/>
            <p:nvPr/>
          </p:nvSpPr>
          <p:spPr>
            <a:xfrm>
              <a:off x="1545080" y="2593344"/>
              <a:ext cx="431400" cy="431400"/>
            </a:xfrm>
            <a:prstGeom prst="pie">
              <a:avLst>
                <a:gd name="adj1" fmla="val 16226349"/>
                <a:gd name="adj2" fmla="val 535854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1"/>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latin typeface="Roboto Light"/>
                  <a:ea typeface="Roboto Light"/>
                  <a:cs typeface="Roboto Light"/>
                  <a:sym typeface="Roboto Light"/>
                </a:rPr>
                <a:t>9°F</a:t>
              </a:r>
              <a:endParaRPr sz="1800">
                <a:solidFill>
                  <a:srgbClr val="FFFFFF"/>
                </a:solidFill>
                <a:latin typeface="Roboto Light"/>
                <a:ea typeface="Roboto Light"/>
                <a:cs typeface="Roboto Light"/>
                <a:sym typeface="Roboto Light"/>
              </a:endParaRPr>
            </a:p>
          </p:txBody>
        </p:sp>
        <p:cxnSp>
          <p:nvCxnSpPr>
            <p:cNvPr id="907" name="Google Shape;907;p71"/>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908" name="Google Shape;908;p71"/>
          <p:cNvGrpSpPr/>
          <p:nvPr/>
        </p:nvGrpSpPr>
        <p:grpSpPr>
          <a:xfrm>
            <a:off x="1272375" y="1744916"/>
            <a:ext cx="6566775" cy="670509"/>
            <a:chOff x="1431325" y="2473842"/>
            <a:chExt cx="6566775" cy="670509"/>
          </a:xfrm>
        </p:grpSpPr>
        <p:sp>
          <p:nvSpPr>
            <p:cNvPr id="909" name="Google Shape;909;p71"/>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1"/>
            <p:cNvSpPr txBox="1"/>
            <p:nvPr/>
          </p:nvSpPr>
          <p:spPr>
            <a:xfrm>
              <a:off x="5028400" y="2487350"/>
              <a:ext cx="2969700" cy="657000"/>
            </a:xfrm>
            <a:prstGeom prst="rect">
              <a:avLst/>
            </a:prstGeom>
            <a:noFill/>
            <a:ln>
              <a:noFill/>
            </a:ln>
          </p:spPr>
          <p:txBody>
            <a:bodyPr spcFirstLastPara="1" wrap="square" lIns="91425" tIns="91425" rIns="91425" bIns="91425" anchor="ctr" anchorCtr="0">
              <a:noAutofit/>
            </a:bodyPr>
            <a:lstStyle/>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Frost days: 87</a:t>
              </a:r>
              <a:endParaRPr sz="1000">
                <a:solidFill>
                  <a:srgbClr val="FFFFFF"/>
                </a:solidFill>
                <a:latin typeface="Nunito"/>
                <a:ea typeface="Nunito"/>
                <a:cs typeface="Nunito"/>
                <a:sym typeface="Nunito"/>
              </a:endParaRPr>
            </a:p>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Precipitation: 10% increase </a:t>
              </a:r>
              <a:endParaRPr sz="1000">
                <a:solidFill>
                  <a:srgbClr val="FFFFFF"/>
                </a:solidFill>
                <a:latin typeface="Nunito"/>
                <a:ea typeface="Nunito"/>
                <a:cs typeface="Nunito"/>
                <a:sym typeface="Nunito"/>
              </a:endParaRPr>
            </a:p>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Summer days above 100 degrees: 5- 10</a:t>
              </a:r>
              <a:endParaRPr sz="1000">
                <a:solidFill>
                  <a:srgbClr val="FFFFFF"/>
                </a:solidFill>
                <a:latin typeface="Nunito"/>
                <a:ea typeface="Nunito"/>
                <a:cs typeface="Nunito"/>
                <a:sym typeface="Nunito"/>
              </a:endParaRPr>
            </a:p>
          </p:txBody>
        </p:sp>
        <p:sp>
          <p:nvSpPr>
            <p:cNvPr id="911" name="Google Shape;911;p71"/>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Nunito"/>
                  <a:ea typeface="Nunito"/>
                  <a:cs typeface="Nunito"/>
                  <a:sym typeface="Nunito"/>
                </a:rPr>
                <a:t>Low emissions</a:t>
              </a:r>
              <a:r>
                <a:rPr lang="en" sz="1600" baseline="30000">
                  <a:solidFill>
                    <a:srgbClr val="FFFFFF"/>
                  </a:solidFill>
                  <a:latin typeface="Nunito"/>
                  <a:ea typeface="Nunito"/>
                  <a:cs typeface="Nunito"/>
                  <a:sym typeface="Nunito"/>
                </a:rPr>
                <a:t>2008</a:t>
              </a:r>
              <a:endParaRPr sz="1600" baseline="30000">
                <a:solidFill>
                  <a:srgbClr val="FFFFFF"/>
                </a:solidFill>
                <a:latin typeface="Nunito"/>
                <a:ea typeface="Nunito"/>
                <a:cs typeface="Nunito"/>
                <a:sym typeface="Nunito"/>
              </a:endParaRPr>
            </a:p>
          </p:txBody>
        </p:sp>
        <p:sp>
          <p:nvSpPr>
            <p:cNvPr id="912" name="Google Shape;912;p71"/>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1"/>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1"/>
            <p:cNvSpPr/>
            <p:nvPr/>
          </p:nvSpPr>
          <p:spPr>
            <a:xfrm>
              <a:off x="1545080" y="2593344"/>
              <a:ext cx="431400" cy="431400"/>
            </a:xfrm>
            <a:prstGeom prst="pie">
              <a:avLst>
                <a:gd name="adj1" fmla="val 16226349"/>
                <a:gd name="adj2" fmla="val 2155337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1"/>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latin typeface="Roboto Light"/>
                  <a:ea typeface="Roboto Light"/>
                  <a:cs typeface="Roboto Light"/>
                  <a:sym typeface="Roboto Light"/>
                </a:rPr>
                <a:t>5°F</a:t>
              </a:r>
              <a:endParaRPr sz="1800">
                <a:solidFill>
                  <a:srgbClr val="FFFFFF"/>
                </a:solidFill>
                <a:latin typeface="Roboto Light"/>
                <a:ea typeface="Roboto Light"/>
                <a:cs typeface="Roboto Light"/>
                <a:sym typeface="Roboto Light"/>
              </a:endParaRPr>
            </a:p>
          </p:txBody>
        </p:sp>
        <p:cxnSp>
          <p:nvCxnSpPr>
            <p:cNvPr id="916" name="Google Shape;916;p71"/>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sp>
        <p:nvSpPr>
          <p:cNvPr id="917" name="Google Shape;917;p71"/>
          <p:cNvSpPr txBox="1"/>
          <p:nvPr/>
        </p:nvSpPr>
        <p:spPr>
          <a:xfrm>
            <a:off x="1416150" y="3788750"/>
            <a:ext cx="63117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chemeClr val="lt1"/>
                </a:solidFill>
                <a:latin typeface="Nunito"/>
                <a:ea typeface="Nunito"/>
                <a:cs typeface="Nunito"/>
                <a:sym typeface="Nunito"/>
              </a:rPr>
              <a:t>*Climate change projection data sourced from Maryland Commission on Climate Change (2008, 2016). </a:t>
            </a:r>
            <a:endParaRPr sz="900">
              <a:latin typeface="Calibri"/>
              <a:ea typeface="Calibri"/>
              <a:cs typeface="Calibri"/>
              <a:sym typeface="Calibri"/>
            </a:endParaRPr>
          </a:p>
        </p:txBody>
      </p:sp>
      <p:sp>
        <p:nvSpPr>
          <p:cNvPr id="918" name="Google Shape;918;p71"/>
          <p:cNvSpPr txBox="1">
            <a:spLocks noGrp="1"/>
          </p:cNvSpPr>
          <p:nvPr>
            <p:ph type="title"/>
          </p:nvPr>
        </p:nvSpPr>
        <p:spPr>
          <a:xfrm rot="-5400000">
            <a:off x="-818550" y="2255400"/>
            <a:ext cx="2904000" cy="63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Hazards </a:t>
            </a:r>
            <a:endParaRPr/>
          </a:p>
          <a:p>
            <a:pPr marL="0" lvl="0" indent="0" algn="l" rtl="0">
              <a:spcBef>
                <a:spcPts val="0"/>
              </a:spcBef>
              <a:spcAft>
                <a:spcPts val="0"/>
              </a:spcAft>
              <a:buNone/>
            </a:pPr>
            <a:endParaRPr sz="1550"/>
          </a:p>
        </p:txBody>
      </p:sp>
      <p:pic>
        <p:nvPicPr>
          <p:cNvPr id="919" name="Google Shape;919;p71"/>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72"/>
          <p:cNvSpPr txBox="1">
            <a:spLocks noGrp="1"/>
          </p:cNvSpPr>
          <p:nvPr>
            <p:ph type="title"/>
          </p:nvPr>
        </p:nvSpPr>
        <p:spPr>
          <a:xfrm>
            <a:off x="200075" y="2026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Human Development for Piney Run</a:t>
            </a:r>
            <a:endParaRPr/>
          </a:p>
          <a:p>
            <a:pPr marL="0" lvl="0" indent="0" algn="l" rtl="0">
              <a:spcBef>
                <a:spcPts val="0"/>
              </a:spcBef>
              <a:spcAft>
                <a:spcPts val="0"/>
              </a:spcAft>
              <a:buNone/>
            </a:pPr>
            <a:r>
              <a:rPr lang="en" sz="1550"/>
              <a:t>Michala Hendrick</a:t>
            </a:r>
            <a:endParaRPr sz="1550"/>
          </a:p>
        </p:txBody>
      </p:sp>
      <p:grpSp>
        <p:nvGrpSpPr>
          <p:cNvPr id="925" name="Google Shape;925;p72"/>
          <p:cNvGrpSpPr/>
          <p:nvPr/>
        </p:nvGrpSpPr>
        <p:grpSpPr>
          <a:xfrm>
            <a:off x="1272375" y="3107466"/>
            <a:ext cx="6566700" cy="670500"/>
            <a:chOff x="1431325" y="2473842"/>
            <a:chExt cx="6566700" cy="670500"/>
          </a:xfrm>
        </p:grpSpPr>
        <p:sp>
          <p:nvSpPr>
            <p:cNvPr id="926" name="Google Shape;926;p72"/>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2"/>
            <p:cNvSpPr txBox="1"/>
            <p:nvPr/>
          </p:nvSpPr>
          <p:spPr>
            <a:xfrm>
              <a:off x="4980625" y="2480600"/>
              <a:ext cx="3017400" cy="6570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FFFFFF"/>
                </a:buClr>
                <a:buSzPts val="1100"/>
                <a:buFont typeface="Nunito"/>
                <a:buChar char="●"/>
              </a:pPr>
              <a:r>
                <a:rPr lang="en" sz="1100">
                  <a:solidFill>
                    <a:srgbClr val="FFFFFF"/>
                  </a:solidFill>
                  <a:latin typeface="Nunito"/>
                  <a:ea typeface="Nunito"/>
                  <a:cs typeface="Nunito"/>
                  <a:sym typeface="Nunito"/>
                </a:rPr>
                <a:t>Meeting the growing needs of all stakeholders and ensuring conservation</a:t>
              </a:r>
              <a:endParaRPr sz="1100">
                <a:solidFill>
                  <a:srgbClr val="FFFFFF"/>
                </a:solidFill>
                <a:latin typeface="Nunito"/>
                <a:ea typeface="Nunito"/>
                <a:cs typeface="Nunito"/>
                <a:sym typeface="Nunito"/>
              </a:endParaRPr>
            </a:p>
          </p:txBody>
        </p:sp>
        <p:sp>
          <p:nvSpPr>
            <p:cNvPr id="928" name="Google Shape;928;p72"/>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Nunito"/>
                  <a:ea typeface="Nunito"/>
                  <a:cs typeface="Nunito"/>
                  <a:sym typeface="Nunito"/>
                </a:rPr>
                <a:t>Management implications</a:t>
              </a:r>
              <a:endParaRPr sz="1600">
                <a:solidFill>
                  <a:srgbClr val="FFFFFF"/>
                </a:solidFill>
                <a:latin typeface="Nunito"/>
                <a:ea typeface="Nunito"/>
                <a:cs typeface="Nunito"/>
                <a:sym typeface="Nunito"/>
              </a:endParaRPr>
            </a:p>
          </p:txBody>
        </p:sp>
        <p:sp>
          <p:nvSpPr>
            <p:cNvPr id="929" name="Google Shape;929;p72"/>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2"/>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3</a:t>
              </a:r>
              <a:endParaRPr/>
            </a:p>
          </p:txBody>
        </p:sp>
        <p:cxnSp>
          <p:nvCxnSpPr>
            <p:cNvPr id="931" name="Google Shape;931;p72"/>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932" name="Google Shape;932;p72"/>
          <p:cNvGrpSpPr/>
          <p:nvPr/>
        </p:nvGrpSpPr>
        <p:grpSpPr>
          <a:xfrm>
            <a:off x="1272375" y="2426191"/>
            <a:ext cx="6566700" cy="670500"/>
            <a:chOff x="1431325" y="2473842"/>
            <a:chExt cx="6566700" cy="670500"/>
          </a:xfrm>
        </p:grpSpPr>
        <p:sp>
          <p:nvSpPr>
            <p:cNvPr id="933" name="Google Shape;933;p72"/>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2"/>
            <p:cNvSpPr txBox="1"/>
            <p:nvPr/>
          </p:nvSpPr>
          <p:spPr>
            <a:xfrm>
              <a:off x="5010675" y="2480600"/>
              <a:ext cx="2872800" cy="6570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FFFFFF"/>
                </a:buClr>
                <a:buSzPts val="1100"/>
                <a:buFont typeface="Nunito"/>
                <a:buChar char="●"/>
              </a:pPr>
              <a:r>
                <a:rPr lang="en" sz="1100">
                  <a:solidFill>
                    <a:srgbClr val="FFFFFF"/>
                  </a:solidFill>
                  <a:latin typeface="Nunito"/>
                  <a:ea typeface="Nunito"/>
                  <a:cs typeface="Nunito"/>
                  <a:sym typeface="Nunito"/>
                </a:rPr>
                <a:t>Climate change is increasing water demand while shrinking supplies</a:t>
              </a:r>
              <a:endParaRPr sz="1100">
                <a:solidFill>
                  <a:srgbClr val="FFFFFF"/>
                </a:solidFill>
                <a:latin typeface="Nunito"/>
                <a:ea typeface="Nunito"/>
                <a:cs typeface="Nunito"/>
                <a:sym typeface="Nunito"/>
              </a:endParaRPr>
            </a:p>
          </p:txBody>
        </p:sp>
        <p:sp>
          <p:nvSpPr>
            <p:cNvPr id="935" name="Google Shape;935;p72"/>
            <p:cNvSpPr txBox="1"/>
            <p:nvPr/>
          </p:nvSpPr>
          <p:spPr>
            <a:xfrm>
              <a:off x="2742931" y="248059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Nunito"/>
                  <a:ea typeface="Nunito"/>
                  <a:cs typeface="Nunito"/>
                  <a:sym typeface="Nunito"/>
                </a:rPr>
                <a:t>Growing demand of resources</a:t>
              </a:r>
              <a:endParaRPr sz="1600">
                <a:solidFill>
                  <a:srgbClr val="FFFFFF"/>
                </a:solidFill>
                <a:latin typeface="Nunito"/>
                <a:ea typeface="Nunito"/>
                <a:cs typeface="Nunito"/>
                <a:sym typeface="Nunito"/>
              </a:endParaRPr>
            </a:p>
          </p:txBody>
        </p:sp>
        <p:sp>
          <p:nvSpPr>
            <p:cNvPr id="936" name="Google Shape;936;p72"/>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2"/>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2</a:t>
              </a:r>
              <a:endParaRPr/>
            </a:p>
          </p:txBody>
        </p:sp>
        <p:cxnSp>
          <p:nvCxnSpPr>
            <p:cNvPr id="938" name="Google Shape;938;p72"/>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939" name="Google Shape;939;p72"/>
          <p:cNvGrpSpPr/>
          <p:nvPr/>
        </p:nvGrpSpPr>
        <p:grpSpPr>
          <a:xfrm>
            <a:off x="1272375" y="1744916"/>
            <a:ext cx="6566700" cy="670509"/>
            <a:chOff x="1431325" y="2473842"/>
            <a:chExt cx="6566700" cy="670509"/>
          </a:xfrm>
        </p:grpSpPr>
        <p:sp>
          <p:nvSpPr>
            <p:cNvPr id="940" name="Google Shape;940;p72"/>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2"/>
            <p:cNvSpPr txBox="1"/>
            <p:nvPr/>
          </p:nvSpPr>
          <p:spPr>
            <a:xfrm>
              <a:off x="5028400" y="2487350"/>
              <a:ext cx="2858400" cy="6570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FFFFFF"/>
                </a:buClr>
                <a:buSzPts val="1100"/>
                <a:buFont typeface="Nunito"/>
                <a:buChar char="●"/>
              </a:pPr>
              <a:r>
                <a:rPr lang="en" sz="1100">
                  <a:solidFill>
                    <a:srgbClr val="FFFFFF"/>
                  </a:solidFill>
                  <a:latin typeface="Nunito"/>
                  <a:ea typeface="Nunito"/>
                  <a:cs typeface="Nunito"/>
                  <a:sym typeface="Nunito"/>
                </a:rPr>
                <a:t>571 million people by 2100</a:t>
              </a:r>
              <a:endParaRPr sz="1100">
                <a:solidFill>
                  <a:srgbClr val="FFFFFF"/>
                </a:solidFill>
                <a:latin typeface="Nunito"/>
                <a:ea typeface="Nunito"/>
                <a:cs typeface="Nunito"/>
                <a:sym typeface="Nunito"/>
              </a:endParaRPr>
            </a:p>
          </p:txBody>
        </p:sp>
        <p:sp>
          <p:nvSpPr>
            <p:cNvPr id="942" name="Google Shape;942;p72"/>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Nunito"/>
                  <a:ea typeface="Nunito"/>
                  <a:cs typeface="Nunito"/>
                  <a:sym typeface="Nunito"/>
                </a:rPr>
                <a:t>Growing population </a:t>
              </a:r>
              <a:endParaRPr sz="1600" baseline="30000">
                <a:solidFill>
                  <a:srgbClr val="FFFFFF"/>
                </a:solidFill>
                <a:latin typeface="Nunito"/>
                <a:ea typeface="Nunito"/>
                <a:cs typeface="Nunito"/>
                <a:sym typeface="Nunito"/>
              </a:endParaRPr>
            </a:p>
          </p:txBody>
        </p:sp>
        <p:sp>
          <p:nvSpPr>
            <p:cNvPr id="943" name="Google Shape;943;p72"/>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2"/>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p:txBody>
        </p:sp>
        <p:cxnSp>
          <p:nvCxnSpPr>
            <p:cNvPr id="945" name="Google Shape;945;p72"/>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946" name="Google Shape;946;p72"/>
          <p:cNvGrpSpPr/>
          <p:nvPr/>
        </p:nvGrpSpPr>
        <p:grpSpPr>
          <a:xfrm>
            <a:off x="1974207" y="1985752"/>
            <a:ext cx="260273" cy="188842"/>
            <a:chOff x="4858109" y="2631368"/>
            <a:chExt cx="316442" cy="315000"/>
          </a:xfrm>
        </p:grpSpPr>
        <p:sp>
          <p:nvSpPr>
            <p:cNvPr id="947" name="Google Shape;947;p72"/>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948" name="Google Shape;948;p72"/>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949" name="Google Shape;949;p72"/>
          <p:cNvGrpSpPr/>
          <p:nvPr/>
        </p:nvGrpSpPr>
        <p:grpSpPr>
          <a:xfrm>
            <a:off x="1974207" y="2667027"/>
            <a:ext cx="260273" cy="188842"/>
            <a:chOff x="4858109" y="2631368"/>
            <a:chExt cx="316442" cy="315000"/>
          </a:xfrm>
        </p:grpSpPr>
        <p:sp>
          <p:nvSpPr>
            <p:cNvPr id="950" name="Google Shape;950;p72"/>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951" name="Google Shape;951;p72"/>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952" name="Google Shape;952;p72"/>
          <p:cNvGrpSpPr/>
          <p:nvPr/>
        </p:nvGrpSpPr>
        <p:grpSpPr>
          <a:xfrm>
            <a:off x="1974207" y="3348302"/>
            <a:ext cx="260273" cy="188842"/>
            <a:chOff x="4858109" y="2631368"/>
            <a:chExt cx="316442" cy="315000"/>
          </a:xfrm>
        </p:grpSpPr>
        <p:sp>
          <p:nvSpPr>
            <p:cNvPr id="953" name="Google Shape;953;p72"/>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954" name="Google Shape;954;p72"/>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sp>
        <p:nvSpPr>
          <p:cNvPr id="955" name="Google Shape;955;p72"/>
          <p:cNvSpPr txBox="1">
            <a:spLocks noGrp="1"/>
          </p:cNvSpPr>
          <p:nvPr>
            <p:ph type="title"/>
          </p:nvPr>
        </p:nvSpPr>
        <p:spPr>
          <a:xfrm rot="-5400000">
            <a:off x="-818550" y="2255400"/>
            <a:ext cx="2904000" cy="63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Hazards </a:t>
            </a:r>
            <a:endParaRPr/>
          </a:p>
          <a:p>
            <a:pPr marL="0" lvl="0" indent="0" algn="l" rtl="0">
              <a:spcBef>
                <a:spcPts val="0"/>
              </a:spcBef>
              <a:spcAft>
                <a:spcPts val="0"/>
              </a:spcAft>
              <a:buNone/>
            </a:pPr>
            <a:endParaRPr sz="1550"/>
          </a:p>
        </p:txBody>
      </p:sp>
      <p:pic>
        <p:nvPicPr>
          <p:cNvPr id="956" name="Google Shape;956;p72"/>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73"/>
          <p:cNvSpPr txBox="1">
            <a:spLocks noGrp="1"/>
          </p:cNvSpPr>
          <p:nvPr>
            <p:ph type="title"/>
          </p:nvPr>
        </p:nvSpPr>
        <p:spPr>
          <a:xfrm>
            <a:off x="228335" y="215575"/>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Hazards and Fragilities</a:t>
            </a:r>
            <a:endParaRPr/>
          </a:p>
          <a:p>
            <a:pPr marL="0" lvl="0" indent="0" algn="l" rtl="0">
              <a:spcBef>
                <a:spcPts val="0"/>
              </a:spcBef>
              <a:spcAft>
                <a:spcPts val="0"/>
              </a:spcAft>
              <a:buNone/>
            </a:pPr>
            <a:r>
              <a:rPr lang="en" sz="1550"/>
              <a:t>Michala Hendrick</a:t>
            </a:r>
            <a:endParaRPr/>
          </a:p>
        </p:txBody>
      </p:sp>
      <p:sp>
        <p:nvSpPr>
          <p:cNvPr id="962" name="Google Shape;962;p73"/>
          <p:cNvSpPr txBox="1">
            <a:spLocks noGrp="1"/>
          </p:cNvSpPr>
          <p:nvPr>
            <p:ph type="body" idx="1"/>
          </p:nvPr>
        </p:nvSpPr>
        <p:spPr>
          <a:xfrm>
            <a:off x="373625" y="1018900"/>
            <a:ext cx="37530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Nunito"/>
                <a:ea typeface="Nunito"/>
                <a:cs typeface="Nunito"/>
                <a:sym typeface="Nunito"/>
              </a:rPr>
              <a:t>Hazards (natural and anthropogenic)</a:t>
            </a:r>
            <a:r>
              <a:rPr lang="en" sz="1600" b="1"/>
              <a:t> </a:t>
            </a:r>
            <a:endParaRPr sz="1600" b="1"/>
          </a:p>
          <a:p>
            <a:pPr marL="457200" lvl="0" indent="-336550" algn="l" rtl="0">
              <a:lnSpc>
                <a:spcPct val="115000"/>
              </a:lnSpc>
              <a:spcBef>
                <a:spcPts val="1200"/>
              </a:spcBef>
              <a:spcAft>
                <a:spcPts val="0"/>
              </a:spcAft>
              <a:buSzPts val="1700"/>
              <a:buAutoNum type="arabicPeriod"/>
            </a:pPr>
            <a:r>
              <a:rPr lang="en" sz="1600"/>
              <a:t>Increased precipitation, terrestrial temperature changes and droughts</a:t>
            </a:r>
            <a:endParaRPr sz="1600"/>
          </a:p>
          <a:p>
            <a:pPr marL="0" lvl="0" indent="0" algn="l" rtl="0">
              <a:lnSpc>
                <a:spcPct val="115000"/>
              </a:lnSpc>
              <a:spcBef>
                <a:spcPts val="0"/>
              </a:spcBef>
              <a:spcAft>
                <a:spcPts val="0"/>
              </a:spcAft>
              <a:buNone/>
            </a:pPr>
            <a:endParaRPr sz="1600"/>
          </a:p>
          <a:p>
            <a:pPr marL="457200" lvl="0" indent="-330200" algn="l" rtl="0">
              <a:lnSpc>
                <a:spcPct val="115000"/>
              </a:lnSpc>
              <a:spcBef>
                <a:spcPts val="0"/>
              </a:spcBef>
              <a:spcAft>
                <a:spcPts val="0"/>
              </a:spcAft>
              <a:buSzPts val="1600"/>
              <a:buAutoNum type="arabicPeriod"/>
            </a:pPr>
            <a:r>
              <a:rPr lang="en" sz="1500"/>
              <a:t>Increased extreme weather events</a:t>
            </a:r>
            <a:endParaRPr sz="1500"/>
          </a:p>
          <a:p>
            <a:pPr marL="0" lvl="0" indent="0" algn="l" rtl="0">
              <a:lnSpc>
                <a:spcPct val="115000"/>
              </a:lnSpc>
              <a:spcBef>
                <a:spcPts val="0"/>
              </a:spcBef>
              <a:spcAft>
                <a:spcPts val="0"/>
              </a:spcAft>
              <a:buNone/>
            </a:pPr>
            <a:endParaRPr sz="1500"/>
          </a:p>
          <a:p>
            <a:pPr marL="457200" lvl="0" indent="-330200" algn="l" rtl="0">
              <a:lnSpc>
                <a:spcPct val="115000"/>
              </a:lnSpc>
              <a:spcBef>
                <a:spcPts val="0"/>
              </a:spcBef>
              <a:spcAft>
                <a:spcPts val="0"/>
              </a:spcAft>
              <a:buSzPts val="1600"/>
              <a:buAutoNum type="arabicPeriod"/>
            </a:pPr>
            <a:r>
              <a:rPr lang="en" sz="1500"/>
              <a:t>Increased stream temperature</a:t>
            </a:r>
            <a:endParaRPr sz="1500"/>
          </a:p>
          <a:p>
            <a:pPr marL="0" lvl="0" indent="0" algn="l" rtl="0">
              <a:lnSpc>
                <a:spcPct val="115000"/>
              </a:lnSpc>
              <a:spcBef>
                <a:spcPts val="0"/>
              </a:spcBef>
              <a:spcAft>
                <a:spcPts val="0"/>
              </a:spcAft>
              <a:buNone/>
            </a:pPr>
            <a:endParaRPr sz="1500"/>
          </a:p>
          <a:p>
            <a:pPr marL="457200" lvl="0" indent="-330200" algn="l" rtl="0">
              <a:lnSpc>
                <a:spcPct val="115000"/>
              </a:lnSpc>
              <a:spcBef>
                <a:spcPts val="0"/>
              </a:spcBef>
              <a:spcAft>
                <a:spcPts val="0"/>
              </a:spcAft>
              <a:buSzPts val="1600"/>
              <a:buAutoNum type="arabicPeriod"/>
            </a:pPr>
            <a:r>
              <a:rPr lang="en" sz="1500"/>
              <a:t>Anthropogenic impacts</a:t>
            </a:r>
            <a:endParaRPr sz="1600"/>
          </a:p>
        </p:txBody>
      </p:sp>
      <p:sp>
        <p:nvSpPr>
          <p:cNvPr id="963" name="Google Shape;963;p73"/>
          <p:cNvSpPr txBox="1">
            <a:spLocks noGrp="1"/>
          </p:cNvSpPr>
          <p:nvPr>
            <p:ph type="body" idx="1"/>
          </p:nvPr>
        </p:nvSpPr>
        <p:spPr>
          <a:xfrm>
            <a:off x="6044050" y="427125"/>
            <a:ext cx="2726400" cy="4477800"/>
          </a:xfrm>
          <a:prstGeom prst="rect">
            <a:avLst/>
          </a:prstGeom>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None/>
            </a:pPr>
            <a:r>
              <a:rPr lang="en" sz="2116" b="1">
                <a:latin typeface="Nunito"/>
                <a:ea typeface="Nunito"/>
                <a:cs typeface="Nunito"/>
                <a:sym typeface="Nunito"/>
              </a:rPr>
              <a:t>Fragilities </a:t>
            </a:r>
            <a:endParaRPr sz="2116" b="1">
              <a:latin typeface="Nunito"/>
              <a:ea typeface="Nunito"/>
              <a:cs typeface="Nunito"/>
              <a:sym typeface="Nunito"/>
            </a:endParaRPr>
          </a:p>
          <a:p>
            <a:pPr marL="0" lvl="0" indent="0" algn="l" rtl="0">
              <a:lnSpc>
                <a:spcPct val="115000"/>
              </a:lnSpc>
              <a:spcBef>
                <a:spcPts val="1200"/>
              </a:spcBef>
              <a:spcAft>
                <a:spcPts val="0"/>
              </a:spcAft>
              <a:buNone/>
            </a:pPr>
            <a:r>
              <a:rPr lang="en" sz="1600"/>
              <a:t>Erosion </a:t>
            </a:r>
            <a:endParaRPr sz="1600"/>
          </a:p>
          <a:p>
            <a:pPr marL="0" lvl="0" indent="0" algn="l" rtl="0">
              <a:lnSpc>
                <a:spcPct val="115000"/>
              </a:lnSpc>
              <a:spcBef>
                <a:spcPts val="1200"/>
              </a:spcBef>
              <a:spcAft>
                <a:spcPts val="0"/>
              </a:spcAft>
              <a:buNone/>
            </a:pPr>
            <a:r>
              <a:rPr lang="en" sz="1600"/>
              <a:t>Water quality thresholds </a:t>
            </a:r>
            <a:endParaRPr sz="1600"/>
          </a:p>
          <a:p>
            <a:pPr marL="0" lvl="0" indent="0" algn="l" rtl="0">
              <a:lnSpc>
                <a:spcPct val="115000"/>
              </a:lnSpc>
              <a:spcBef>
                <a:spcPts val="1200"/>
              </a:spcBef>
              <a:spcAft>
                <a:spcPts val="0"/>
              </a:spcAft>
              <a:buNone/>
            </a:pPr>
            <a:r>
              <a:rPr lang="en" sz="1600"/>
              <a:t>Temperature thresholds </a:t>
            </a:r>
            <a:endParaRPr sz="1600"/>
          </a:p>
          <a:p>
            <a:pPr marL="0" lvl="0" indent="0" algn="l" rtl="0">
              <a:lnSpc>
                <a:spcPct val="115000"/>
              </a:lnSpc>
              <a:spcBef>
                <a:spcPts val="1200"/>
              </a:spcBef>
              <a:spcAft>
                <a:spcPts val="0"/>
              </a:spcAft>
              <a:buNone/>
            </a:pPr>
            <a:r>
              <a:rPr lang="en" sz="1600"/>
              <a:t>Increased productivity </a:t>
            </a:r>
            <a:endParaRPr sz="1600"/>
          </a:p>
          <a:p>
            <a:pPr marL="0" lvl="0" indent="0" algn="l" rtl="0">
              <a:lnSpc>
                <a:spcPct val="115000"/>
              </a:lnSpc>
              <a:spcBef>
                <a:spcPts val="1200"/>
              </a:spcBef>
              <a:spcAft>
                <a:spcPts val="0"/>
              </a:spcAft>
              <a:buNone/>
            </a:pPr>
            <a:r>
              <a:rPr lang="en" sz="1600"/>
              <a:t>Sensitive habitat</a:t>
            </a:r>
            <a:endParaRPr sz="1600"/>
          </a:p>
          <a:p>
            <a:pPr marL="0" lvl="0" indent="0" algn="l" rtl="0">
              <a:lnSpc>
                <a:spcPct val="115000"/>
              </a:lnSpc>
              <a:spcBef>
                <a:spcPts val="1200"/>
              </a:spcBef>
              <a:spcAft>
                <a:spcPts val="0"/>
              </a:spcAft>
              <a:buNone/>
            </a:pPr>
            <a:r>
              <a:rPr lang="en" sz="1600"/>
              <a:t>Sensitive food web structure </a:t>
            </a:r>
            <a:endParaRPr sz="1600"/>
          </a:p>
          <a:p>
            <a:pPr marL="0" lvl="0" indent="0" algn="l" rtl="0">
              <a:lnSpc>
                <a:spcPct val="115000"/>
              </a:lnSpc>
              <a:spcBef>
                <a:spcPts val="1200"/>
              </a:spcBef>
              <a:spcAft>
                <a:spcPts val="0"/>
              </a:spcAft>
              <a:buNone/>
            </a:pPr>
            <a:r>
              <a:rPr lang="en" sz="1600"/>
              <a:t>Sensitivity to desiccation </a:t>
            </a:r>
            <a:endParaRPr sz="1600"/>
          </a:p>
          <a:p>
            <a:pPr marL="0" lvl="0" indent="0" algn="l" rtl="0">
              <a:lnSpc>
                <a:spcPct val="115000"/>
              </a:lnSpc>
              <a:spcBef>
                <a:spcPts val="1200"/>
              </a:spcBef>
              <a:spcAft>
                <a:spcPts val="0"/>
              </a:spcAft>
              <a:buNone/>
            </a:pPr>
            <a:r>
              <a:rPr lang="en" sz="1600"/>
              <a:t>Changes in hydrologic cycle</a:t>
            </a:r>
            <a:endParaRPr sz="1600"/>
          </a:p>
          <a:p>
            <a:pPr marL="0" lvl="0" indent="0" algn="l" rtl="0">
              <a:lnSpc>
                <a:spcPct val="115000"/>
              </a:lnSpc>
              <a:spcBef>
                <a:spcPts val="1200"/>
              </a:spcBef>
              <a:spcAft>
                <a:spcPts val="0"/>
              </a:spcAft>
              <a:buNone/>
            </a:pPr>
            <a:r>
              <a:rPr lang="en" sz="1600"/>
              <a:t>Loss of drinking water</a:t>
            </a:r>
            <a:endParaRPr sz="1600"/>
          </a:p>
          <a:p>
            <a:pPr marL="0" lvl="0" indent="0" algn="l" rtl="0">
              <a:lnSpc>
                <a:spcPct val="115000"/>
              </a:lnSpc>
              <a:spcBef>
                <a:spcPts val="1200"/>
              </a:spcBef>
              <a:spcAft>
                <a:spcPts val="0"/>
              </a:spcAft>
              <a:buNone/>
            </a:pPr>
            <a:r>
              <a:rPr lang="en" sz="1600"/>
              <a:t>Loss of recreational resources </a:t>
            </a:r>
            <a:endParaRPr sz="1600"/>
          </a:p>
          <a:p>
            <a:pPr marL="0" lvl="0" indent="0" algn="l" rtl="0">
              <a:lnSpc>
                <a:spcPct val="115000"/>
              </a:lnSpc>
              <a:spcBef>
                <a:spcPts val="1200"/>
              </a:spcBef>
              <a:spcAft>
                <a:spcPts val="0"/>
              </a:spcAft>
              <a:buNone/>
            </a:pPr>
            <a:r>
              <a:rPr lang="en" sz="1600"/>
              <a:t>Loss of regulating services</a:t>
            </a:r>
            <a:endParaRPr sz="1600"/>
          </a:p>
          <a:p>
            <a:pPr marL="0" lvl="0" indent="0" algn="l" rtl="0">
              <a:lnSpc>
                <a:spcPct val="115000"/>
              </a:lnSpc>
              <a:spcBef>
                <a:spcPts val="1200"/>
              </a:spcBef>
              <a:spcAft>
                <a:spcPts val="1200"/>
              </a:spcAft>
              <a:buNone/>
            </a:pPr>
            <a:r>
              <a:rPr lang="en" sz="1600"/>
              <a:t>Organizational capacity</a:t>
            </a:r>
            <a:endParaRPr sz="1600"/>
          </a:p>
        </p:txBody>
      </p:sp>
      <p:cxnSp>
        <p:nvCxnSpPr>
          <p:cNvPr id="964" name="Google Shape;964;p73"/>
          <p:cNvCxnSpPr/>
          <p:nvPr/>
        </p:nvCxnSpPr>
        <p:spPr>
          <a:xfrm rot="10800000" flipH="1">
            <a:off x="3795125" y="1313475"/>
            <a:ext cx="2355000" cy="350100"/>
          </a:xfrm>
          <a:prstGeom prst="straightConnector1">
            <a:avLst/>
          </a:prstGeom>
          <a:noFill/>
          <a:ln w="9525" cap="flat" cmpd="sng">
            <a:solidFill>
              <a:schemeClr val="accent1"/>
            </a:solidFill>
            <a:prstDash val="solid"/>
            <a:round/>
            <a:headEnd type="none" w="med" len="med"/>
            <a:tailEnd type="triangle" w="med" len="med"/>
          </a:ln>
        </p:spPr>
      </p:cxnSp>
      <p:cxnSp>
        <p:nvCxnSpPr>
          <p:cNvPr id="965" name="Google Shape;965;p73"/>
          <p:cNvCxnSpPr/>
          <p:nvPr/>
        </p:nvCxnSpPr>
        <p:spPr>
          <a:xfrm>
            <a:off x="3795125" y="1663575"/>
            <a:ext cx="2365500" cy="21300"/>
          </a:xfrm>
          <a:prstGeom prst="straightConnector1">
            <a:avLst/>
          </a:prstGeom>
          <a:noFill/>
          <a:ln w="9525" cap="flat" cmpd="sng">
            <a:solidFill>
              <a:schemeClr val="accent1"/>
            </a:solidFill>
            <a:prstDash val="solid"/>
            <a:round/>
            <a:headEnd type="none" w="med" len="med"/>
            <a:tailEnd type="triangle" w="med" len="med"/>
          </a:ln>
        </p:spPr>
      </p:cxnSp>
      <p:cxnSp>
        <p:nvCxnSpPr>
          <p:cNvPr id="966" name="Google Shape;966;p73"/>
          <p:cNvCxnSpPr/>
          <p:nvPr/>
        </p:nvCxnSpPr>
        <p:spPr>
          <a:xfrm>
            <a:off x="3795125" y="1663575"/>
            <a:ext cx="2309100" cy="313500"/>
          </a:xfrm>
          <a:prstGeom prst="straightConnector1">
            <a:avLst/>
          </a:prstGeom>
          <a:noFill/>
          <a:ln w="9525" cap="flat" cmpd="sng">
            <a:solidFill>
              <a:schemeClr val="accent1"/>
            </a:solidFill>
            <a:prstDash val="solid"/>
            <a:round/>
            <a:headEnd type="none" w="med" len="med"/>
            <a:tailEnd type="triangle" w="med" len="med"/>
          </a:ln>
        </p:spPr>
      </p:cxnSp>
      <p:cxnSp>
        <p:nvCxnSpPr>
          <p:cNvPr id="967" name="Google Shape;967;p73"/>
          <p:cNvCxnSpPr/>
          <p:nvPr/>
        </p:nvCxnSpPr>
        <p:spPr>
          <a:xfrm>
            <a:off x="3795125" y="1663575"/>
            <a:ext cx="2301900" cy="640800"/>
          </a:xfrm>
          <a:prstGeom prst="straightConnector1">
            <a:avLst/>
          </a:prstGeom>
          <a:noFill/>
          <a:ln w="9525" cap="flat" cmpd="sng">
            <a:solidFill>
              <a:schemeClr val="accent1"/>
            </a:solidFill>
            <a:prstDash val="solid"/>
            <a:round/>
            <a:headEnd type="none" w="med" len="med"/>
            <a:tailEnd type="triangle" w="med" len="med"/>
          </a:ln>
        </p:spPr>
      </p:cxnSp>
      <p:cxnSp>
        <p:nvCxnSpPr>
          <p:cNvPr id="968" name="Google Shape;968;p73"/>
          <p:cNvCxnSpPr>
            <a:endCxn id="963" idx="1"/>
          </p:cNvCxnSpPr>
          <p:nvPr/>
        </p:nvCxnSpPr>
        <p:spPr>
          <a:xfrm>
            <a:off x="3810250" y="1659825"/>
            <a:ext cx="2233800" cy="1006200"/>
          </a:xfrm>
          <a:prstGeom prst="straightConnector1">
            <a:avLst/>
          </a:prstGeom>
          <a:noFill/>
          <a:ln w="9525" cap="flat" cmpd="sng">
            <a:solidFill>
              <a:schemeClr val="accent1"/>
            </a:solidFill>
            <a:prstDash val="solid"/>
            <a:round/>
            <a:headEnd type="none" w="med" len="med"/>
            <a:tailEnd type="triangle" w="med" len="med"/>
          </a:ln>
        </p:spPr>
      </p:cxnSp>
      <p:cxnSp>
        <p:nvCxnSpPr>
          <p:cNvPr id="969" name="Google Shape;969;p73"/>
          <p:cNvCxnSpPr/>
          <p:nvPr/>
        </p:nvCxnSpPr>
        <p:spPr>
          <a:xfrm>
            <a:off x="3813575" y="1663550"/>
            <a:ext cx="2304600" cy="1315800"/>
          </a:xfrm>
          <a:prstGeom prst="straightConnector1">
            <a:avLst/>
          </a:prstGeom>
          <a:noFill/>
          <a:ln w="9525" cap="flat" cmpd="sng">
            <a:solidFill>
              <a:schemeClr val="accent1"/>
            </a:solidFill>
            <a:prstDash val="solid"/>
            <a:round/>
            <a:headEnd type="none" w="med" len="med"/>
            <a:tailEnd type="triangle" w="med" len="med"/>
          </a:ln>
        </p:spPr>
      </p:cxnSp>
      <p:cxnSp>
        <p:nvCxnSpPr>
          <p:cNvPr id="970" name="Google Shape;970;p73"/>
          <p:cNvCxnSpPr/>
          <p:nvPr/>
        </p:nvCxnSpPr>
        <p:spPr>
          <a:xfrm>
            <a:off x="3813575" y="1663550"/>
            <a:ext cx="2304600" cy="1650000"/>
          </a:xfrm>
          <a:prstGeom prst="straightConnector1">
            <a:avLst/>
          </a:prstGeom>
          <a:noFill/>
          <a:ln w="9525" cap="flat" cmpd="sng">
            <a:solidFill>
              <a:schemeClr val="accent1"/>
            </a:solidFill>
            <a:prstDash val="solid"/>
            <a:round/>
            <a:headEnd type="none" w="med" len="med"/>
            <a:tailEnd type="triangle" w="med" len="med"/>
          </a:ln>
        </p:spPr>
      </p:cxnSp>
      <p:cxnSp>
        <p:nvCxnSpPr>
          <p:cNvPr id="971" name="Google Shape;971;p73"/>
          <p:cNvCxnSpPr/>
          <p:nvPr/>
        </p:nvCxnSpPr>
        <p:spPr>
          <a:xfrm>
            <a:off x="3813575" y="1663575"/>
            <a:ext cx="2241900" cy="2004900"/>
          </a:xfrm>
          <a:prstGeom prst="straightConnector1">
            <a:avLst/>
          </a:prstGeom>
          <a:noFill/>
          <a:ln w="9525" cap="flat" cmpd="sng">
            <a:solidFill>
              <a:schemeClr val="accent1"/>
            </a:solidFill>
            <a:prstDash val="solid"/>
            <a:round/>
            <a:headEnd type="none" w="med" len="med"/>
            <a:tailEnd type="triangle" w="med" len="med"/>
          </a:ln>
        </p:spPr>
      </p:cxnSp>
      <p:cxnSp>
        <p:nvCxnSpPr>
          <p:cNvPr id="972" name="Google Shape;972;p73"/>
          <p:cNvCxnSpPr/>
          <p:nvPr/>
        </p:nvCxnSpPr>
        <p:spPr>
          <a:xfrm>
            <a:off x="3813575" y="1663575"/>
            <a:ext cx="2276700" cy="2338800"/>
          </a:xfrm>
          <a:prstGeom prst="straightConnector1">
            <a:avLst/>
          </a:prstGeom>
          <a:noFill/>
          <a:ln w="9525" cap="flat" cmpd="sng">
            <a:solidFill>
              <a:schemeClr val="accent1"/>
            </a:solidFill>
            <a:prstDash val="solid"/>
            <a:round/>
            <a:headEnd type="none" w="med" len="med"/>
            <a:tailEnd type="triangle" w="med" len="med"/>
          </a:ln>
        </p:spPr>
      </p:cxnSp>
      <p:cxnSp>
        <p:nvCxnSpPr>
          <p:cNvPr id="973" name="Google Shape;973;p73"/>
          <p:cNvCxnSpPr/>
          <p:nvPr/>
        </p:nvCxnSpPr>
        <p:spPr>
          <a:xfrm>
            <a:off x="3804425" y="1663575"/>
            <a:ext cx="2299800" cy="2652000"/>
          </a:xfrm>
          <a:prstGeom prst="straightConnector1">
            <a:avLst/>
          </a:prstGeom>
          <a:noFill/>
          <a:ln w="9525" cap="flat" cmpd="sng">
            <a:solidFill>
              <a:schemeClr val="accent1"/>
            </a:solidFill>
            <a:prstDash val="solid"/>
            <a:round/>
            <a:headEnd type="none" w="med" len="med"/>
            <a:tailEnd type="triangle" w="med" len="med"/>
          </a:ln>
        </p:spPr>
      </p:cxnSp>
      <p:cxnSp>
        <p:nvCxnSpPr>
          <p:cNvPr id="974" name="Google Shape;974;p73"/>
          <p:cNvCxnSpPr/>
          <p:nvPr/>
        </p:nvCxnSpPr>
        <p:spPr>
          <a:xfrm rot="10800000" flipH="1">
            <a:off x="3646625" y="984650"/>
            <a:ext cx="2460900" cy="1538100"/>
          </a:xfrm>
          <a:prstGeom prst="straightConnector1">
            <a:avLst/>
          </a:prstGeom>
          <a:noFill/>
          <a:ln w="9525" cap="flat" cmpd="sng">
            <a:solidFill>
              <a:schemeClr val="accent3"/>
            </a:solidFill>
            <a:prstDash val="solid"/>
            <a:round/>
            <a:headEnd type="none" w="med" len="med"/>
            <a:tailEnd type="triangle" w="med" len="med"/>
          </a:ln>
        </p:spPr>
      </p:cxnSp>
      <p:cxnSp>
        <p:nvCxnSpPr>
          <p:cNvPr id="975" name="Google Shape;975;p73"/>
          <p:cNvCxnSpPr/>
          <p:nvPr/>
        </p:nvCxnSpPr>
        <p:spPr>
          <a:xfrm rot="10800000" flipH="1">
            <a:off x="3646625" y="1313450"/>
            <a:ext cx="2471700" cy="1209300"/>
          </a:xfrm>
          <a:prstGeom prst="straightConnector1">
            <a:avLst/>
          </a:prstGeom>
          <a:noFill/>
          <a:ln w="9525" cap="flat" cmpd="sng">
            <a:solidFill>
              <a:schemeClr val="accent3"/>
            </a:solidFill>
            <a:prstDash val="solid"/>
            <a:round/>
            <a:headEnd type="none" w="med" len="med"/>
            <a:tailEnd type="triangle" w="med" len="med"/>
          </a:ln>
        </p:spPr>
      </p:cxnSp>
      <p:cxnSp>
        <p:nvCxnSpPr>
          <p:cNvPr id="976" name="Google Shape;976;p73"/>
          <p:cNvCxnSpPr/>
          <p:nvPr/>
        </p:nvCxnSpPr>
        <p:spPr>
          <a:xfrm rot="10800000" flipH="1">
            <a:off x="3646625" y="2311250"/>
            <a:ext cx="2450400" cy="211500"/>
          </a:xfrm>
          <a:prstGeom prst="straightConnector1">
            <a:avLst/>
          </a:prstGeom>
          <a:noFill/>
          <a:ln w="9525" cap="flat" cmpd="sng">
            <a:solidFill>
              <a:schemeClr val="accent3"/>
            </a:solidFill>
            <a:prstDash val="solid"/>
            <a:round/>
            <a:headEnd type="none" w="med" len="med"/>
            <a:tailEnd type="triangle" w="med" len="med"/>
          </a:ln>
        </p:spPr>
      </p:cxnSp>
      <p:cxnSp>
        <p:nvCxnSpPr>
          <p:cNvPr id="977" name="Google Shape;977;p73"/>
          <p:cNvCxnSpPr/>
          <p:nvPr/>
        </p:nvCxnSpPr>
        <p:spPr>
          <a:xfrm>
            <a:off x="3646625" y="2522750"/>
            <a:ext cx="2457600" cy="783900"/>
          </a:xfrm>
          <a:prstGeom prst="straightConnector1">
            <a:avLst/>
          </a:prstGeom>
          <a:noFill/>
          <a:ln w="9525" cap="flat" cmpd="sng">
            <a:solidFill>
              <a:schemeClr val="accent3"/>
            </a:solidFill>
            <a:prstDash val="solid"/>
            <a:round/>
            <a:headEnd type="none" w="med" len="med"/>
            <a:tailEnd type="triangle" w="med" len="med"/>
          </a:ln>
        </p:spPr>
      </p:cxnSp>
      <p:cxnSp>
        <p:nvCxnSpPr>
          <p:cNvPr id="978" name="Google Shape;978;p73"/>
          <p:cNvCxnSpPr/>
          <p:nvPr/>
        </p:nvCxnSpPr>
        <p:spPr>
          <a:xfrm>
            <a:off x="3646625" y="2522750"/>
            <a:ext cx="2455200" cy="1778400"/>
          </a:xfrm>
          <a:prstGeom prst="straightConnector1">
            <a:avLst/>
          </a:prstGeom>
          <a:noFill/>
          <a:ln w="9525" cap="flat" cmpd="sng">
            <a:solidFill>
              <a:schemeClr val="accent3"/>
            </a:solidFill>
            <a:prstDash val="solid"/>
            <a:round/>
            <a:headEnd type="none" w="med" len="med"/>
            <a:tailEnd type="triangle" w="med" len="med"/>
          </a:ln>
        </p:spPr>
      </p:cxnSp>
      <p:cxnSp>
        <p:nvCxnSpPr>
          <p:cNvPr id="979" name="Google Shape;979;p73"/>
          <p:cNvCxnSpPr/>
          <p:nvPr/>
        </p:nvCxnSpPr>
        <p:spPr>
          <a:xfrm>
            <a:off x="3638550" y="2522750"/>
            <a:ext cx="2458500" cy="2120100"/>
          </a:xfrm>
          <a:prstGeom prst="straightConnector1">
            <a:avLst/>
          </a:prstGeom>
          <a:noFill/>
          <a:ln w="9525" cap="flat" cmpd="sng">
            <a:solidFill>
              <a:schemeClr val="accent3"/>
            </a:solidFill>
            <a:prstDash val="solid"/>
            <a:round/>
            <a:headEnd type="none" w="med" len="med"/>
            <a:tailEnd type="triangle" w="med" len="med"/>
          </a:ln>
        </p:spPr>
      </p:cxnSp>
      <p:cxnSp>
        <p:nvCxnSpPr>
          <p:cNvPr id="980" name="Google Shape;980;p73"/>
          <p:cNvCxnSpPr/>
          <p:nvPr/>
        </p:nvCxnSpPr>
        <p:spPr>
          <a:xfrm rot="10800000" flipH="1">
            <a:off x="3338975" y="1334625"/>
            <a:ext cx="2747400" cy="1739700"/>
          </a:xfrm>
          <a:prstGeom prst="straightConnector1">
            <a:avLst/>
          </a:prstGeom>
          <a:noFill/>
          <a:ln w="9525" cap="flat" cmpd="sng">
            <a:solidFill>
              <a:schemeClr val="accent6"/>
            </a:solidFill>
            <a:prstDash val="solid"/>
            <a:round/>
            <a:headEnd type="none" w="med" len="med"/>
            <a:tailEnd type="triangle" w="med" len="med"/>
          </a:ln>
        </p:spPr>
      </p:cxnSp>
      <p:cxnSp>
        <p:nvCxnSpPr>
          <p:cNvPr id="981" name="Google Shape;981;p73"/>
          <p:cNvCxnSpPr/>
          <p:nvPr/>
        </p:nvCxnSpPr>
        <p:spPr>
          <a:xfrm rot="10800000" flipH="1">
            <a:off x="3338975" y="1674100"/>
            <a:ext cx="2768700" cy="1406700"/>
          </a:xfrm>
          <a:prstGeom prst="straightConnector1">
            <a:avLst/>
          </a:prstGeom>
          <a:noFill/>
          <a:ln w="9525" cap="flat" cmpd="sng">
            <a:solidFill>
              <a:schemeClr val="accent6"/>
            </a:solidFill>
            <a:prstDash val="solid"/>
            <a:round/>
            <a:headEnd type="none" w="med" len="med"/>
            <a:tailEnd type="triangle" w="med" len="med"/>
          </a:ln>
        </p:spPr>
      </p:cxnSp>
      <p:cxnSp>
        <p:nvCxnSpPr>
          <p:cNvPr id="982" name="Google Shape;982;p73"/>
          <p:cNvCxnSpPr/>
          <p:nvPr/>
        </p:nvCxnSpPr>
        <p:spPr>
          <a:xfrm rot="10800000" flipH="1">
            <a:off x="3338975" y="1977100"/>
            <a:ext cx="2765100" cy="1103700"/>
          </a:xfrm>
          <a:prstGeom prst="straightConnector1">
            <a:avLst/>
          </a:prstGeom>
          <a:noFill/>
          <a:ln w="9525" cap="flat" cmpd="sng">
            <a:solidFill>
              <a:schemeClr val="accent6"/>
            </a:solidFill>
            <a:prstDash val="solid"/>
            <a:round/>
            <a:headEnd type="none" w="med" len="med"/>
            <a:tailEnd type="triangle" w="med" len="med"/>
          </a:ln>
        </p:spPr>
      </p:cxnSp>
      <p:cxnSp>
        <p:nvCxnSpPr>
          <p:cNvPr id="983" name="Google Shape;983;p73"/>
          <p:cNvCxnSpPr/>
          <p:nvPr/>
        </p:nvCxnSpPr>
        <p:spPr>
          <a:xfrm rot="10800000" flipH="1">
            <a:off x="3338975" y="2311300"/>
            <a:ext cx="2751300" cy="769500"/>
          </a:xfrm>
          <a:prstGeom prst="straightConnector1">
            <a:avLst/>
          </a:prstGeom>
          <a:noFill/>
          <a:ln w="9525" cap="flat" cmpd="sng">
            <a:solidFill>
              <a:schemeClr val="accent6"/>
            </a:solidFill>
            <a:prstDash val="solid"/>
            <a:round/>
            <a:headEnd type="none" w="med" len="med"/>
            <a:tailEnd type="triangle" w="med" len="med"/>
          </a:ln>
        </p:spPr>
      </p:cxnSp>
      <p:cxnSp>
        <p:nvCxnSpPr>
          <p:cNvPr id="984" name="Google Shape;984;p73"/>
          <p:cNvCxnSpPr>
            <a:endCxn id="963" idx="1"/>
          </p:cNvCxnSpPr>
          <p:nvPr/>
        </p:nvCxnSpPr>
        <p:spPr>
          <a:xfrm rot="10800000" flipH="1">
            <a:off x="3890650" y="2666025"/>
            <a:ext cx="2153400" cy="379500"/>
          </a:xfrm>
          <a:prstGeom prst="straightConnector1">
            <a:avLst/>
          </a:prstGeom>
          <a:noFill/>
          <a:ln w="9525" cap="flat" cmpd="sng">
            <a:solidFill>
              <a:schemeClr val="accent6"/>
            </a:solidFill>
            <a:prstDash val="solid"/>
            <a:round/>
            <a:headEnd type="none" w="med" len="med"/>
            <a:tailEnd type="triangle" w="med" len="med"/>
          </a:ln>
        </p:spPr>
      </p:cxnSp>
      <p:cxnSp>
        <p:nvCxnSpPr>
          <p:cNvPr id="985" name="Google Shape;985;p73"/>
          <p:cNvCxnSpPr/>
          <p:nvPr/>
        </p:nvCxnSpPr>
        <p:spPr>
          <a:xfrm rot="10800000" flipH="1">
            <a:off x="3339025" y="2979350"/>
            <a:ext cx="2772000" cy="104400"/>
          </a:xfrm>
          <a:prstGeom prst="straightConnector1">
            <a:avLst/>
          </a:prstGeom>
          <a:noFill/>
          <a:ln w="9525" cap="flat" cmpd="sng">
            <a:solidFill>
              <a:schemeClr val="accent6"/>
            </a:solidFill>
            <a:prstDash val="solid"/>
            <a:round/>
            <a:headEnd type="none" w="med" len="med"/>
            <a:tailEnd type="triangle" w="med" len="med"/>
          </a:ln>
        </p:spPr>
      </p:cxnSp>
      <p:cxnSp>
        <p:nvCxnSpPr>
          <p:cNvPr id="986" name="Google Shape;986;p73"/>
          <p:cNvCxnSpPr/>
          <p:nvPr/>
        </p:nvCxnSpPr>
        <p:spPr>
          <a:xfrm>
            <a:off x="3339025" y="3083750"/>
            <a:ext cx="2758200" cy="222900"/>
          </a:xfrm>
          <a:prstGeom prst="straightConnector1">
            <a:avLst/>
          </a:prstGeom>
          <a:noFill/>
          <a:ln w="9525" cap="flat" cmpd="sng">
            <a:solidFill>
              <a:schemeClr val="accent6"/>
            </a:solidFill>
            <a:prstDash val="solid"/>
            <a:round/>
            <a:headEnd type="none" w="med" len="med"/>
            <a:tailEnd type="triangle" w="med" len="med"/>
          </a:ln>
        </p:spPr>
      </p:cxnSp>
      <p:cxnSp>
        <p:nvCxnSpPr>
          <p:cNvPr id="987" name="Google Shape;987;p73"/>
          <p:cNvCxnSpPr/>
          <p:nvPr/>
        </p:nvCxnSpPr>
        <p:spPr>
          <a:xfrm>
            <a:off x="3355375" y="3075525"/>
            <a:ext cx="2746800" cy="919800"/>
          </a:xfrm>
          <a:prstGeom prst="straightConnector1">
            <a:avLst/>
          </a:prstGeom>
          <a:noFill/>
          <a:ln w="9525" cap="flat" cmpd="sng">
            <a:solidFill>
              <a:schemeClr val="accent6"/>
            </a:solidFill>
            <a:prstDash val="solid"/>
            <a:round/>
            <a:headEnd type="none" w="med" len="med"/>
            <a:tailEnd type="triangle" w="med" len="med"/>
          </a:ln>
        </p:spPr>
      </p:cxnSp>
      <p:cxnSp>
        <p:nvCxnSpPr>
          <p:cNvPr id="988" name="Google Shape;988;p73"/>
          <p:cNvCxnSpPr/>
          <p:nvPr/>
        </p:nvCxnSpPr>
        <p:spPr>
          <a:xfrm>
            <a:off x="2766025" y="3647175"/>
            <a:ext cx="3336000" cy="993900"/>
          </a:xfrm>
          <a:prstGeom prst="straightConnector1">
            <a:avLst/>
          </a:prstGeom>
          <a:noFill/>
          <a:ln w="9525" cap="flat" cmpd="sng">
            <a:solidFill>
              <a:srgbClr val="666666"/>
            </a:solidFill>
            <a:prstDash val="solid"/>
            <a:round/>
            <a:headEnd type="none" w="med" len="med"/>
            <a:tailEnd type="triangle" w="med" len="med"/>
          </a:ln>
        </p:spPr>
      </p:cxnSp>
      <p:cxnSp>
        <p:nvCxnSpPr>
          <p:cNvPr id="989" name="Google Shape;989;p73"/>
          <p:cNvCxnSpPr/>
          <p:nvPr/>
        </p:nvCxnSpPr>
        <p:spPr>
          <a:xfrm>
            <a:off x="2766025" y="3647175"/>
            <a:ext cx="3318900" cy="25200"/>
          </a:xfrm>
          <a:prstGeom prst="straightConnector1">
            <a:avLst/>
          </a:prstGeom>
          <a:noFill/>
          <a:ln w="9525" cap="flat" cmpd="sng">
            <a:solidFill>
              <a:srgbClr val="666666"/>
            </a:solidFill>
            <a:prstDash val="solid"/>
            <a:round/>
            <a:headEnd type="none" w="med" len="med"/>
            <a:tailEnd type="triangle" w="med" len="med"/>
          </a:ln>
        </p:spPr>
      </p:cxnSp>
      <p:cxnSp>
        <p:nvCxnSpPr>
          <p:cNvPr id="990" name="Google Shape;990;p73"/>
          <p:cNvCxnSpPr/>
          <p:nvPr/>
        </p:nvCxnSpPr>
        <p:spPr>
          <a:xfrm rot="10800000" flipH="1">
            <a:off x="2808600" y="3313350"/>
            <a:ext cx="3295500" cy="333900"/>
          </a:xfrm>
          <a:prstGeom prst="straightConnector1">
            <a:avLst/>
          </a:prstGeom>
          <a:noFill/>
          <a:ln w="9525" cap="flat" cmpd="sng">
            <a:solidFill>
              <a:srgbClr val="666666"/>
            </a:solidFill>
            <a:prstDash val="solid"/>
            <a:round/>
            <a:headEnd type="none" w="med" len="med"/>
            <a:tailEnd type="triangle" w="med" len="med"/>
          </a:ln>
        </p:spPr>
      </p:cxnSp>
      <p:cxnSp>
        <p:nvCxnSpPr>
          <p:cNvPr id="991" name="Google Shape;991;p73"/>
          <p:cNvCxnSpPr/>
          <p:nvPr/>
        </p:nvCxnSpPr>
        <p:spPr>
          <a:xfrm rot="10800000" flipH="1">
            <a:off x="2766025" y="2993313"/>
            <a:ext cx="3345000" cy="648600"/>
          </a:xfrm>
          <a:prstGeom prst="straightConnector1">
            <a:avLst/>
          </a:prstGeom>
          <a:noFill/>
          <a:ln w="9525" cap="flat" cmpd="sng">
            <a:solidFill>
              <a:srgbClr val="666666"/>
            </a:solidFill>
            <a:prstDash val="solid"/>
            <a:round/>
            <a:headEnd type="none" w="med" len="med"/>
            <a:tailEnd type="triangle" w="med" len="med"/>
          </a:ln>
        </p:spPr>
      </p:cxnSp>
      <p:cxnSp>
        <p:nvCxnSpPr>
          <p:cNvPr id="992" name="Google Shape;992;p73"/>
          <p:cNvCxnSpPr>
            <a:endCxn id="963" idx="1"/>
          </p:cNvCxnSpPr>
          <p:nvPr/>
        </p:nvCxnSpPr>
        <p:spPr>
          <a:xfrm rot="10800000" flipH="1">
            <a:off x="2801050" y="2666025"/>
            <a:ext cx="3243000" cy="991800"/>
          </a:xfrm>
          <a:prstGeom prst="straightConnector1">
            <a:avLst/>
          </a:prstGeom>
          <a:noFill/>
          <a:ln w="9525" cap="flat" cmpd="sng">
            <a:solidFill>
              <a:srgbClr val="666666"/>
            </a:solidFill>
            <a:prstDash val="solid"/>
            <a:round/>
            <a:headEnd type="none" w="med" len="med"/>
            <a:tailEnd type="triangle" w="med" len="med"/>
          </a:ln>
        </p:spPr>
      </p:cxnSp>
      <p:cxnSp>
        <p:nvCxnSpPr>
          <p:cNvPr id="993" name="Google Shape;993;p73"/>
          <p:cNvCxnSpPr/>
          <p:nvPr/>
        </p:nvCxnSpPr>
        <p:spPr>
          <a:xfrm rot="10800000" flipH="1">
            <a:off x="2781925" y="2311250"/>
            <a:ext cx="3308400" cy="1330800"/>
          </a:xfrm>
          <a:prstGeom prst="straightConnector1">
            <a:avLst/>
          </a:prstGeom>
          <a:noFill/>
          <a:ln w="9525" cap="flat" cmpd="sng">
            <a:solidFill>
              <a:srgbClr val="666666"/>
            </a:solidFill>
            <a:prstDash val="solid"/>
            <a:round/>
            <a:headEnd type="none" w="med" len="med"/>
            <a:tailEnd type="triangle" w="med" len="med"/>
          </a:ln>
        </p:spPr>
      </p:cxnSp>
      <p:cxnSp>
        <p:nvCxnSpPr>
          <p:cNvPr id="994" name="Google Shape;994;p73"/>
          <p:cNvCxnSpPr/>
          <p:nvPr/>
        </p:nvCxnSpPr>
        <p:spPr>
          <a:xfrm rot="10800000" flipH="1">
            <a:off x="2774100" y="1983975"/>
            <a:ext cx="3323100" cy="1680600"/>
          </a:xfrm>
          <a:prstGeom prst="straightConnector1">
            <a:avLst/>
          </a:prstGeom>
          <a:noFill/>
          <a:ln w="9525" cap="flat" cmpd="sng">
            <a:solidFill>
              <a:srgbClr val="666666"/>
            </a:solidFill>
            <a:prstDash val="solid"/>
            <a:round/>
            <a:headEnd type="none" w="med" len="med"/>
            <a:tailEnd type="triangle" w="med" len="med"/>
          </a:ln>
        </p:spPr>
      </p:cxnSp>
      <p:cxnSp>
        <p:nvCxnSpPr>
          <p:cNvPr id="995" name="Google Shape;995;p73"/>
          <p:cNvCxnSpPr/>
          <p:nvPr/>
        </p:nvCxnSpPr>
        <p:spPr>
          <a:xfrm rot="10800000" flipH="1">
            <a:off x="2793925" y="1700775"/>
            <a:ext cx="3291000" cy="1939200"/>
          </a:xfrm>
          <a:prstGeom prst="straightConnector1">
            <a:avLst/>
          </a:prstGeom>
          <a:noFill/>
          <a:ln w="9525" cap="flat" cmpd="sng">
            <a:solidFill>
              <a:srgbClr val="666666"/>
            </a:solidFill>
            <a:prstDash val="solid"/>
            <a:round/>
            <a:headEnd type="none" w="med" len="med"/>
            <a:tailEnd type="triangle" w="med" len="med"/>
          </a:ln>
        </p:spPr>
      </p:cxnSp>
      <p:cxnSp>
        <p:nvCxnSpPr>
          <p:cNvPr id="996" name="Google Shape;996;p73"/>
          <p:cNvCxnSpPr/>
          <p:nvPr/>
        </p:nvCxnSpPr>
        <p:spPr>
          <a:xfrm rot="10800000" flipH="1">
            <a:off x="2793925" y="1326975"/>
            <a:ext cx="3273900" cy="2300700"/>
          </a:xfrm>
          <a:prstGeom prst="straightConnector1">
            <a:avLst/>
          </a:prstGeom>
          <a:noFill/>
          <a:ln w="9525" cap="flat" cmpd="sng">
            <a:solidFill>
              <a:srgbClr val="666666"/>
            </a:solidFill>
            <a:prstDash val="solid"/>
            <a:round/>
            <a:headEnd type="none" w="med" len="med"/>
            <a:tailEnd type="triangle" w="med" len="med"/>
          </a:ln>
        </p:spPr>
      </p:cxnSp>
      <p:cxnSp>
        <p:nvCxnSpPr>
          <p:cNvPr id="997" name="Google Shape;997;p73"/>
          <p:cNvCxnSpPr/>
          <p:nvPr/>
        </p:nvCxnSpPr>
        <p:spPr>
          <a:xfrm rot="10800000" flipH="1">
            <a:off x="2793925" y="1016475"/>
            <a:ext cx="3292500" cy="2611200"/>
          </a:xfrm>
          <a:prstGeom prst="straightConnector1">
            <a:avLst/>
          </a:prstGeom>
          <a:noFill/>
          <a:ln w="9525" cap="flat" cmpd="sng">
            <a:solidFill>
              <a:srgbClr val="666666"/>
            </a:solidFill>
            <a:prstDash val="solid"/>
            <a:round/>
            <a:headEnd type="none" w="med" len="med"/>
            <a:tailEnd type="triangle" w="med" len="med"/>
          </a:ln>
        </p:spPr>
      </p:cxnSp>
      <p:pic>
        <p:nvPicPr>
          <p:cNvPr id="998" name="Google Shape;998;p73"/>
          <p:cNvPicPr preferRelativeResize="0"/>
          <p:nvPr/>
        </p:nvPicPr>
        <p:blipFill>
          <a:blip r:embed="rId3">
            <a:alphaModFix/>
          </a:blip>
          <a:stretch>
            <a:fillRect/>
          </a:stretch>
        </p:blipFill>
        <p:spPr>
          <a:xfrm>
            <a:off x="7930625" y="206475"/>
            <a:ext cx="1010401" cy="10104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74"/>
          <p:cNvSpPr txBox="1">
            <a:spLocks noGrp="1"/>
          </p:cNvSpPr>
          <p:nvPr>
            <p:ph type="title"/>
          </p:nvPr>
        </p:nvSpPr>
        <p:spPr>
          <a:xfrm>
            <a:off x="209425" y="2063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333"/>
              <a:t>Spectrum Of Possible Futures</a:t>
            </a:r>
            <a:endParaRPr sz="3333"/>
          </a:p>
          <a:p>
            <a:pPr marL="0" lvl="0" indent="0" algn="l" rtl="0">
              <a:spcBef>
                <a:spcPts val="0"/>
              </a:spcBef>
              <a:spcAft>
                <a:spcPts val="0"/>
              </a:spcAft>
              <a:buNone/>
            </a:pPr>
            <a:r>
              <a:rPr lang="en" sz="1500"/>
              <a:t>Jack Saladino</a:t>
            </a:r>
            <a:endParaRPr sz="1500"/>
          </a:p>
        </p:txBody>
      </p:sp>
      <p:sp>
        <p:nvSpPr>
          <p:cNvPr id="1004" name="Google Shape;1004;p74"/>
          <p:cNvSpPr txBox="1">
            <a:spLocks noGrp="1"/>
          </p:cNvSpPr>
          <p:nvPr>
            <p:ph type="body" idx="1"/>
          </p:nvPr>
        </p:nvSpPr>
        <p:spPr>
          <a:xfrm>
            <a:off x="819150" y="1273300"/>
            <a:ext cx="7505700" cy="1135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a:t>The </a:t>
            </a:r>
            <a:r>
              <a:rPr lang="en" sz="2000" b="1"/>
              <a:t>spectrum of possible futures</a:t>
            </a:r>
            <a:r>
              <a:rPr lang="en" sz="2000"/>
              <a:t> outlines a scenario based approach to the assessing the future of the system and subsystems of the Piney Run watershed.</a:t>
            </a:r>
            <a:endParaRPr sz="2000"/>
          </a:p>
        </p:txBody>
      </p:sp>
      <p:sp>
        <p:nvSpPr>
          <p:cNvPr id="1005" name="Google Shape;1005;p74"/>
          <p:cNvSpPr/>
          <p:nvPr/>
        </p:nvSpPr>
        <p:spPr>
          <a:xfrm>
            <a:off x="871225" y="3613000"/>
            <a:ext cx="6843900" cy="8280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1"/>
                </a:solidFill>
                <a:latin typeface="Nunito"/>
                <a:ea typeface="Nunito"/>
                <a:cs typeface="Nunito"/>
                <a:sym typeface="Nunito"/>
              </a:rPr>
              <a:t>Future Under Possible Climate Change Trends</a:t>
            </a:r>
            <a:endParaRPr sz="2500">
              <a:solidFill>
                <a:schemeClr val="dk1"/>
              </a:solidFill>
              <a:latin typeface="Nunito"/>
              <a:ea typeface="Nunito"/>
              <a:cs typeface="Nunito"/>
              <a:sym typeface="Nunito"/>
            </a:endParaRPr>
          </a:p>
        </p:txBody>
      </p:sp>
      <p:sp>
        <p:nvSpPr>
          <p:cNvPr id="1006" name="Google Shape;1006;p74"/>
          <p:cNvSpPr/>
          <p:nvPr/>
        </p:nvSpPr>
        <p:spPr>
          <a:xfrm>
            <a:off x="871225" y="2785000"/>
            <a:ext cx="6843900" cy="8280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1"/>
                </a:solidFill>
                <a:latin typeface="Nunito"/>
                <a:ea typeface="Nunito"/>
                <a:cs typeface="Nunito"/>
                <a:sym typeface="Nunito"/>
              </a:rPr>
              <a:t>Future Under Possible Human Development</a:t>
            </a:r>
            <a:endParaRPr sz="2500">
              <a:solidFill>
                <a:schemeClr val="dk1"/>
              </a:solidFill>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9"/>
          <p:cNvSpPr txBox="1"/>
          <p:nvPr/>
        </p:nvSpPr>
        <p:spPr>
          <a:xfrm>
            <a:off x="334818" y="913308"/>
            <a:ext cx="3034800" cy="847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 sz="3500">
                <a:solidFill>
                  <a:schemeClr val="dk2"/>
                </a:solidFill>
                <a:latin typeface="Nunito"/>
                <a:ea typeface="Nunito"/>
                <a:cs typeface="Nunito"/>
                <a:sym typeface="Nunito"/>
              </a:rPr>
              <a:t>The Audience</a:t>
            </a:r>
            <a:endParaRPr sz="3500">
              <a:solidFill>
                <a:schemeClr val="dk2"/>
              </a:solidFill>
              <a:latin typeface="Nunito"/>
              <a:ea typeface="Nunito"/>
              <a:cs typeface="Nunito"/>
              <a:sym typeface="Nunito"/>
            </a:endParaRPr>
          </a:p>
        </p:txBody>
      </p:sp>
      <p:sp>
        <p:nvSpPr>
          <p:cNvPr id="253" name="Google Shape;253;p39"/>
          <p:cNvSpPr txBox="1"/>
          <p:nvPr/>
        </p:nvSpPr>
        <p:spPr>
          <a:xfrm>
            <a:off x="5122375" y="964800"/>
            <a:ext cx="3798300" cy="847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 sz="3500">
                <a:solidFill>
                  <a:schemeClr val="dk2"/>
                </a:solidFill>
                <a:latin typeface="Nunito"/>
                <a:ea typeface="Nunito"/>
                <a:cs typeface="Nunito"/>
                <a:sym typeface="Nunito"/>
              </a:rPr>
              <a:t>The MARI Case Study Format</a:t>
            </a:r>
            <a:endParaRPr sz="3500">
              <a:solidFill>
                <a:schemeClr val="dk2"/>
              </a:solidFill>
              <a:latin typeface="Nunito"/>
              <a:ea typeface="Nunito"/>
              <a:cs typeface="Nunito"/>
              <a:sym typeface="Nunito"/>
            </a:endParaRPr>
          </a:p>
        </p:txBody>
      </p:sp>
      <p:sp>
        <p:nvSpPr>
          <p:cNvPr id="254" name="Google Shape;254;p39"/>
          <p:cNvSpPr txBox="1"/>
          <p:nvPr/>
        </p:nvSpPr>
        <p:spPr>
          <a:xfrm>
            <a:off x="334825" y="1976400"/>
            <a:ext cx="33789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2"/>
                </a:solidFill>
                <a:latin typeface="Nunito"/>
                <a:ea typeface="Nunito"/>
                <a:cs typeface="Nunito"/>
                <a:sym typeface="Nunito"/>
              </a:rPr>
              <a:t>Currently Piney Run is involved in a stream restoration project in order to ensure the long term health of the water way. </a:t>
            </a:r>
            <a:endParaRPr sz="1700">
              <a:solidFill>
                <a:schemeClr val="dk2"/>
              </a:solidFill>
              <a:latin typeface="Nunito"/>
              <a:ea typeface="Nunito"/>
              <a:cs typeface="Nunito"/>
              <a:sym typeface="Nunito"/>
            </a:endParaRPr>
          </a:p>
          <a:p>
            <a:pPr marL="0" lvl="0" indent="0" algn="l" rtl="0">
              <a:spcBef>
                <a:spcPts val="0"/>
              </a:spcBef>
              <a:spcAft>
                <a:spcPts val="0"/>
              </a:spcAft>
              <a:buNone/>
            </a:pPr>
            <a:endParaRPr sz="1700">
              <a:solidFill>
                <a:schemeClr val="dk2"/>
              </a:solidFill>
              <a:latin typeface="Nunito"/>
              <a:ea typeface="Nunito"/>
              <a:cs typeface="Nunito"/>
              <a:sym typeface="Nunito"/>
            </a:endParaRPr>
          </a:p>
          <a:p>
            <a:pPr marL="0" lvl="0" indent="0" algn="l" rtl="0">
              <a:spcBef>
                <a:spcPts val="0"/>
              </a:spcBef>
              <a:spcAft>
                <a:spcPts val="0"/>
              </a:spcAft>
              <a:buNone/>
            </a:pPr>
            <a:r>
              <a:rPr lang="en" sz="1700">
                <a:solidFill>
                  <a:schemeClr val="dk2"/>
                </a:solidFill>
                <a:latin typeface="Nunito"/>
                <a:ea typeface="Nunito"/>
                <a:cs typeface="Nunito"/>
                <a:sym typeface="Nunito"/>
              </a:rPr>
              <a:t>The novel instance of this project opens a door for a variety of groups to use Piney Run as a flagship. </a:t>
            </a:r>
            <a:endParaRPr sz="1700">
              <a:solidFill>
                <a:schemeClr val="dk2"/>
              </a:solidFill>
              <a:latin typeface="Nunito"/>
              <a:ea typeface="Nunito"/>
              <a:cs typeface="Nunito"/>
              <a:sym typeface="Nunito"/>
            </a:endParaRPr>
          </a:p>
        </p:txBody>
      </p:sp>
      <p:sp>
        <p:nvSpPr>
          <p:cNvPr id="255" name="Google Shape;255;p39"/>
          <p:cNvSpPr txBox="1"/>
          <p:nvPr/>
        </p:nvSpPr>
        <p:spPr>
          <a:xfrm>
            <a:off x="5275975" y="1976400"/>
            <a:ext cx="3644700" cy="280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2"/>
                </a:solidFill>
                <a:latin typeface="Nunito"/>
                <a:ea typeface="Nunito"/>
                <a:cs typeface="Nunito"/>
                <a:sym typeface="Nunito"/>
              </a:rPr>
              <a:t>The Mitigation and Adaptation Research Institute (MARI) discusses and involves : </a:t>
            </a:r>
            <a:endParaRPr sz="1700">
              <a:solidFill>
                <a:schemeClr val="dk2"/>
              </a:solidFill>
              <a:latin typeface="Nunito"/>
              <a:ea typeface="Nunito"/>
              <a:cs typeface="Nunito"/>
              <a:sym typeface="Nunito"/>
            </a:endParaRPr>
          </a:p>
          <a:p>
            <a:pPr marL="457200" lvl="0" indent="0" algn="l" rtl="0">
              <a:spcBef>
                <a:spcPts val="0"/>
              </a:spcBef>
              <a:spcAft>
                <a:spcPts val="0"/>
              </a:spcAft>
              <a:buNone/>
            </a:pPr>
            <a:endParaRPr sz="1700">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wicked problems </a:t>
            </a:r>
            <a:endParaRPr sz="1700">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sustainability futures </a:t>
            </a:r>
            <a:endParaRPr sz="1700">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mitigation of threats</a:t>
            </a:r>
            <a:endParaRPr sz="1700">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adaptation to changes</a:t>
            </a:r>
            <a:endParaRPr sz="1700">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clear communication</a:t>
            </a:r>
            <a:endParaRPr sz="1700">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diverse audiences </a:t>
            </a:r>
            <a:endParaRPr sz="1700">
              <a:solidFill>
                <a:schemeClr val="dk2"/>
              </a:solidFill>
              <a:latin typeface="Nunito"/>
              <a:ea typeface="Nunito"/>
              <a:cs typeface="Nunito"/>
              <a:sym typeface="Nunito"/>
            </a:endParaRPr>
          </a:p>
        </p:txBody>
      </p:sp>
      <p:sp>
        <p:nvSpPr>
          <p:cNvPr id="256" name="Google Shape;256;p39"/>
          <p:cNvSpPr/>
          <p:nvPr/>
        </p:nvSpPr>
        <p:spPr>
          <a:xfrm rot="1593">
            <a:off x="3731890" y="1144953"/>
            <a:ext cx="1294500" cy="569400"/>
          </a:xfrm>
          <a:prstGeom prst="rightArrow">
            <a:avLst>
              <a:gd name="adj1" fmla="val 50000"/>
              <a:gd name="adj2"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9"/>
          <p:cNvSpPr txBox="1"/>
          <p:nvPr/>
        </p:nvSpPr>
        <p:spPr>
          <a:xfrm>
            <a:off x="206675" y="209175"/>
            <a:ext cx="5780400" cy="8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lt1"/>
                </a:solidFill>
                <a:latin typeface="Nunito"/>
                <a:ea typeface="Nunito"/>
                <a:cs typeface="Nunito"/>
                <a:sym typeface="Nunito"/>
              </a:rPr>
              <a:t>Introduction</a:t>
            </a:r>
            <a:endParaRPr sz="2500">
              <a:solidFill>
                <a:schemeClr val="lt1"/>
              </a:solidFill>
              <a:latin typeface="Nunito"/>
              <a:ea typeface="Nunito"/>
              <a:cs typeface="Nunito"/>
              <a:sym typeface="Nunito"/>
            </a:endParaRPr>
          </a:p>
          <a:p>
            <a:pPr marL="0" lvl="0" indent="0" algn="l" rtl="0">
              <a:spcBef>
                <a:spcPts val="0"/>
              </a:spcBef>
              <a:spcAft>
                <a:spcPts val="0"/>
              </a:spcAft>
              <a:buNone/>
            </a:pPr>
            <a:r>
              <a:rPr lang="en" sz="1550">
                <a:solidFill>
                  <a:schemeClr val="lt1"/>
                </a:solidFill>
                <a:latin typeface="Nunito"/>
                <a:ea typeface="Nunito"/>
                <a:cs typeface="Nunito"/>
                <a:sym typeface="Nunito"/>
              </a:rPr>
              <a:t>Keigan A. Thornton</a:t>
            </a:r>
            <a:endParaRPr sz="2500">
              <a:solidFill>
                <a:schemeClr val="lt1"/>
              </a:solidFill>
              <a:latin typeface="Nunito"/>
              <a:ea typeface="Nunito"/>
              <a:cs typeface="Nunito"/>
              <a:sym typeface="Nuni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75"/>
          <p:cNvSpPr txBox="1">
            <a:spLocks noGrp="1"/>
          </p:cNvSpPr>
          <p:nvPr>
            <p:ph type="title"/>
          </p:nvPr>
        </p:nvSpPr>
        <p:spPr>
          <a:xfrm>
            <a:off x="906975" y="281075"/>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333"/>
              <a:t>Human Development Scenarios</a:t>
            </a:r>
            <a:endParaRPr sz="3333"/>
          </a:p>
          <a:p>
            <a:pPr marL="0" lvl="0" indent="0" algn="l" rtl="0">
              <a:spcBef>
                <a:spcPts val="0"/>
              </a:spcBef>
              <a:spcAft>
                <a:spcPts val="0"/>
              </a:spcAft>
              <a:buNone/>
            </a:pPr>
            <a:r>
              <a:rPr lang="en" sz="1550"/>
              <a:t>Jack Saladino</a:t>
            </a:r>
            <a:endParaRPr sz="1550"/>
          </a:p>
          <a:p>
            <a:pPr marL="0" lvl="0" indent="0" algn="l" rtl="0">
              <a:spcBef>
                <a:spcPts val="0"/>
              </a:spcBef>
              <a:spcAft>
                <a:spcPts val="0"/>
              </a:spcAft>
              <a:buNone/>
            </a:pPr>
            <a:endParaRPr/>
          </a:p>
        </p:txBody>
      </p:sp>
      <p:grpSp>
        <p:nvGrpSpPr>
          <p:cNvPr id="1012" name="Google Shape;1012;p75"/>
          <p:cNvGrpSpPr/>
          <p:nvPr/>
        </p:nvGrpSpPr>
        <p:grpSpPr>
          <a:xfrm>
            <a:off x="1272375" y="3107466"/>
            <a:ext cx="6566700" cy="670500"/>
            <a:chOff x="1431325" y="2473842"/>
            <a:chExt cx="6566700" cy="670500"/>
          </a:xfrm>
        </p:grpSpPr>
        <p:sp>
          <p:nvSpPr>
            <p:cNvPr id="1013" name="Google Shape;1013;p75"/>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5"/>
            <p:cNvSpPr txBox="1"/>
            <p:nvPr/>
          </p:nvSpPr>
          <p:spPr>
            <a:xfrm>
              <a:off x="4980625" y="2480600"/>
              <a:ext cx="3017400" cy="6570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FFFFFF"/>
                </a:buClr>
                <a:buSzPts val="1100"/>
                <a:buFont typeface="Nunito"/>
                <a:buChar char="●"/>
              </a:pPr>
              <a:r>
                <a:rPr lang="en" sz="1100">
                  <a:solidFill>
                    <a:srgbClr val="FFFFFF"/>
                  </a:solidFill>
                  <a:latin typeface="Nunito"/>
                  <a:ea typeface="Nunito"/>
                  <a:cs typeface="Nunito"/>
                  <a:sym typeface="Nunito"/>
                </a:rPr>
                <a:t>Meeting the growing needs of all stakeholders and ensuring conservation</a:t>
              </a:r>
              <a:endParaRPr sz="1100">
                <a:solidFill>
                  <a:srgbClr val="FFFFFF"/>
                </a:solidFill>
                <a:latin typeface="Nunito"/>
                <a:ea typeface="Nunito"/>
                <a:cs typeface="Nunito"/>
                <a:sym typeface="Nunito"/>
              </a:endParaRPr>
            </a:p>
          </p:txBody>
        </p:sp>
        <p:sp>
          <p:nvSpPr>
            <p:cNvPr id="1015" name="Google Shape;1015;p75"/>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Nunito"/>
                  <a:ea typeface="Nunito"/>
                  <a:cs typeface="Nunito"/>
                  <a:sym typeface="Nunito"/>
                </a:rPr>
                <a:t>Management implications</a:t>
              </a:r>
              <a:endParaRPr sz="1600">
                <a:solidFill>
                  <a:srgbClr val="FFFFFF"/>
                </a:solidFill>
                <a:latin typeface="Nunito"/>
                <a:ea typeface="Nunito"/>
                <a:cs typeface="Nunito"/>
                <a:sym typeface="Nunito"/>
              </a:endParaRPr>
            </a:p>
          </p:txBody>
        </p:sp>
        <p:sp>
          <p:nvSpPr>
            <p:cNvPr id="1016" name="Google Shape;1016;p75"/>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75"/>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3</a:t>
              </a:r>
              <a:endParaRPr/>
            </a:p>
          </p:txBody>
        </p:sp>
        <p:cxnSp>
          <p:nvCxnSpPr>
            <p:cNvPr id="1018" name="Google Shape;1018;p75"/>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1019" name="Google Shape;1019;p75"/>
          <p:cNvGrpSpPr/>
          <p:nvPr/>
        </p:nvGrpSpPr>
        <p:grpSpPr>
          <a:xfrm>
            <a:off x="1272375" y="2426191"/>
            <a:ext cx="6566700" cy="670500"/>
            <a:chOff x="1431325" y="2473842"/>
            <a:chExt cx="6566700" cy="670500"/>
          </a:xfrm>
        </p:grpSpPr>
        <p:sp>
          <p:nvSpPr>
            <p:cNvPr id="1020" name="Google Shape;1020;p75"/>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5"/>
            <p:cNvSpPr txBox="1"/>
            <p:nvPr/>
          </p:nvSpPr>
          <p:spPr>
            <a:xfrm>
              <a:off x="5010675" y="2480600"/>
              <a:ext cx="2872800" cy="6570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FFFFFF"/>
                </a:buClr>
                <a:buSzPts val="1100"/>
                <a:buFont typeface="Nunito"/>
                <a:buChar char="●"/>
              </a:pPr>
              <a:r>
                <a:rPr lang="en" sz="1100">
                  <a:solidFill>
                    <a:srgbClr val="FFFFFF"/>
                  </a:solidFill>
                  <a:latin typeface="Nunito"/>
                  <a:ea typeface="Nunito"/>
                  <a:cs typeface="Nunito"/>
                  <a:sym typeface="Nunito"/>
                </a:rPr>
                <a:t>Climate change is increasing water demand while shrinking supplies</a:t>
              </a:r>
              <a:endParaRPr sz="1100">
                <a:solidFill>
                  <a:srgbClr val="FFFFFF"/>
                </a:solidFill>
                <a:latin typeface="Nunito"/>
                <a:ea typeface="Nunito"/>
                <a:cs typeface="Nunito"/>
                <a:sym typeface="Nunito"/>
              </a:endParaRPr>
            </a:p>
          </p:txBody>
        </p:sp>
        <p:sp>
          <p:nvSpPr>
            <p:cNvPr id="1022" name="Google Shape;1022;p75"/>
            <p:cNvSpPr txBox="1"/>
            <p:nvPr/>
          </p:nvSpPr>
          <p:spPr>
            <a:xfrm>
              <a:off x="2742931" y="248059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Nunito"/>
                  <a:ea typeface="Nunito"/>
                  <a:cs typeface="Nunito"/>
                  <a:sym typeface="Nunito"/>
                </a:rPr>
                <a:t>Growing demand of resources</a:t>
              </a:r>
              <a:endParaRPr sz="1600">
                <a:solidFill>
                  <a:srgbClr val="FFFFFF"/>
                </a:solidFill>
                <a:latin typeface="Nunito"/>
                <a:ea typeface="Nunito"/>
                <a:cs typeface="Nunito"/>
                <a:sym typeface="Nunito"/>
              </a:endParaRPr>
            </a:p>
          </p:txBody>
        </p:sp>
        <p:sp>
          <p:nvSpPr>
            <p:cNvPr id="1023" name="Google Shape;1023;p75"/>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5"/>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2</a:t>
              </a:r>
              <a:endParaRPr/>
            </a:p>
          </p:txBody>
        </p:sp>
        <p:cxnSp>
          <p:nvCxnSpPr>
            <p:cNvPr id="1025" name="Google Shape;1025;p75"/>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1026" name="Google Shape;1026;p75"/>
          <p:cNvGrpSpPr/>
          <p:nvPr/>
        </p:nvGrpSpPr>
        <p:grpSpPr>
          <a:xfrm>
            <a:off x="1272375" y="1744916"/>
            <a:ext cx="6566700" cy="670509"/>
            <a:chOff x="1431325" y="2473842"/>
            <a:chExt cx="6566700" cy="670509"/>
          </a:xfrm>
        </p:grpSpPr>
        <p:sp>
          <p:nvSpPr>
            <p:cNvPr id="1027" name="Google Shape;1027;p75"/>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75"/>
            <p:cNvSpPr txBox="1"/>
            <p:nvPr/>
          </p:nvSpPr>
          <p:spPr>
            <a:xfrm>
              <a:off x="5028400" y="2487350"/>
              <a:ext cx="2858400" cy="6570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FFFFFF"/>
                </a:buClr>
                <a:buSzPts val="1100"/>
                <a:buFont typeface="Nunito"/>
                <a:buChar char="●"/>
              </a:pPr>
              <a:r>
                <a:rPr lang="en" sz="1100">
                  <a:solidFill>
                    <a:srgbClr val="FFFFFF"/>
                  </a:solidFill>
                  <a:latin typeface="Nunito"/>
                  <a:ea typeface="Nunito"/>
                  <a:cs typeface="Nunito"/>
                  <a:sym typeface="Nunito"/>
                </a:rPr>
                <a:t>571 million people by 2100</a:t>
              </a:r>
              <a:endParaRPr sz="1100">
                <a:solidFill>
                  <a:srgbClr val="FFFFFF"/>
                </a:solidFill>
                <a:latin typeface="Nunito"/>
                <a:ea typeface="Nunito"/>
                <a:cs typeface="Nunito"/>
                <a:sym typeface="Nunito"/>
              </a:endParaRPr>
            </a:p>
          </p:txBody>
        </p:sp>
        <p:sp>
          <p:nvSpPr>
            <p:cNvPr id="1029" name="Google Shape;1029;p75"/>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Nunito"/>
                  <a:ea typeface="Nunito"/>
                  <a:cs typeface="Nunito"/>
                  <a:sym typeface="Nunito"/>
                </a:rPr>
                <a:t>Growing population </a:t>
              </a:r>
              <a:endParaRPr sz="1600" baseline="30000">
                <a:solidFill>
                  <a:srgbClr val="FFFFFF"/>
                </a:solidFill>
                <a:latin typeface="Nunito"/>
                <a:ea typeface="Nunito"/>
                <a:cs typeface="Nunito"/>
                <a:sym typeface="Nunito"/>
              </a:endParaRPr>
            </a:p>
          </p:txBody>
        </p:sp>
        <p:sp>
          <p:nvSpPr>
            <p:cNvPr id="1030" name="Google Shape;1030;p75"/>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5"/>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p:txBody>
        </p:sp>
        <p:cxnSp>
          <p:nvCxnSpPr>
            <p:cNvPr id="1032" name="Google Shape;1032;p75"/>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1033" name="Google Shape;1033;p75"/>
          <p:cNvGrpSpPr/>
          <p:nvPr/>
        </p:nvGrpSpPr>
        <p:grpSpPr>
          <a:xfrm>
            <a:off x="1974207" y="1985752"/>
            <a:ext cx="260273" cy="188842"/>
            <a:chOff x="4858109" y="2631368"/>
            <a:chExt cx="316442" cy="315000"/>
          </a:xfrm>
        </p:grpSpPr>
        <p:sp>
          <p:nvSpPr>
            <p:cNvPr id="1034" name="Google Shape;1034;p75"/>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035" name="Google Shape;1035;p75"/>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1036" name="Google Shape;1036;p75"/>
          <p:cNvGrpSpPr/>
          <p:nvPr/>
        </p:nvGrpSpPr>
        <p:grpSpPr>
          <a:xfrm>
            <a:off x="1974207" y="2667027"/>
            <a:ext cx="260273" cy="188842"/>
            <a:chOff x="4858109" y="2631368"/>
            <a:chExt cx="316442" cy="315000"/>
          </a:xfrm>
        </p:grpSpPr>
        <p:sp>
          <p:nvSpPr>
            <p:cNvPr id="1037" name="Google Shape;1037;p75"/>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038" name="Google Shape;1038;p75"/>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1039" name="Google Shape;1039;p75"/>
          <p:cNvGrpSpPr/>
          <p:nvPr/>
        </p:nvGrpSpPr>
        <p:grpSpPr>
          <a:xfrm>
            <a:off x="1974207" y="3348302"/>
            <a:ext cx="260273" cy="188842"/>
            <a:chOff x="4858109" y="2631368"/>
            <a:chExt cx="316442" cy="315000"/>
          </a:xfrm>
        </p:grpSpPr>
        <p:sp>
          <p:nvSpPr>
            <p:cNvPr id="1040" name="Google Shape;1040;p75"/>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041" name="Google Shape;1041;p75"/>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grpSp>
        <p:nvGrpSpPr>
          <p:cNvPr id="1046" name="Google Shape;1046;p76"/>
          <p:cNvGrpSpPr/>
          <p:nvPr/>
        </p:nvGrpSpPr>
        <p:grpSpPr>
          <a:xfrm>
            <a:off x="288550" y="2772559"/>
            <a:ext cx="8605775" cy="2106958"/>
            <a:chOff x="288550" y="2113675"/>
            <a:chExt cx="8605775" cy="2765400"/>
          </a:xfrm>
        </p:grpSpPr>
        <p:sp>
          <p:nvSpPr>
            <p:cNvPr id="1047" name="Google Shape;1047;p76"/>
            <p:cNvSpPr/>
            <p:nvPr/>
          </p:nvSpPr>
          <p:spPr>
            <a:xfrm>
              <a:off x="288675" y="2797550"/>
              <a:ext cx="2043900" cy="20448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11150" algn="l" rtl="0">
                <a:spcBef>
                  <a:spcPts val="0"/>
                </a:spcBef>
                <a:spcAft>
                  <a:spcPts val="0"/>
                </a:spcAft>
                <a:buSzPts val="1300"/>
                <a:buFont typeface="Nunito"/>
                <a:buChar char="●"/>
              </a:pPr>
              <a:r>
                <a:rPr lang="en" sz="1300">
                  <a:latin typeface="Nunito"/>
                  <a:ea typeface="Nunito"/>
                  <a:cs typeface="Nunito"/>
                  <a:sym typeface="Nunito"/>
                </a:rPr>
                <a:t>Increased stakeholders hinders collaboration</a:t>
              </a:r>
              <a:endParaRPr sz="1300">
                <a:latin typeface="Nunito"/>
                <a:ea typeface="Nunito"/>
                <a:cs typeface="Nunito"/>
                <a:sym typeface="Nunito"/>
              </a:endParaRPr>
            </a:p>
            <a:p>
              <a:pPr marL="457200" lvl="0" indent="-311150" algn="l" rtl="0">
                <a:spcBef>
                  <a:spcPts val="0"/>
                </a:spcBef>
                <a:spcAft>
                  <a:spcPts val="0"/>
                </a:spcAft>
                <a:buSzPts val="1300"/>
                <a:buFont typeface="Nunito"/>
                <a:buChar char="●"/>
              </a:pPr>
              <a:r>
                <a:rPr lang="en" sz="1300">
                  <a:latin typeface="Nunito"/>
                  <a:ea typeface="Nunito"/>
                  <a:cs typeface="Nunito"/>
                  <a:sym typeface="Nunito"/>
                </a:rPr>
                <a:t>Stream use becomes polarizing</a:t>
              </a:r>
              <a:endParaRPr sz="1300">
                <a:latin typeface="Nunito"/>
                <a:ea typeface="Nunito"/>
                <a:cs typeface="Nunito"/>
                <a:sym typeface="Nunito"/>
              </a:endParaRPr>
            </a:p>
          </p:txBody>
        </p:sp>
        <p:sp>
          <p:nvSpPr>
            <p:cNvPr id="1048" name="Google Shape;1048;p76"/>
            <p:cNvSpPr/>
            <p:nvPr/>
          </p:nvSpPr>
          <p:spPr>
            <a:xfrm>
              <a:off x="2464513" y="2797550"/>
              <a:ext cx="2043900" cy="20448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11150" algn="l" rtl="0">
                <a:spcBef>
                  <a:spcPts val="0"/>
                </a:spcBef>
                <a:spcAft>
                  <a:spcPts val="0"/>
                </a:spcAft>
                <a:buSzPts val="1300"/>
                <a:buFont typeface="Nunito"/>
                <a:buChar char="●"/>
              </a:pPr>
              <a:r>
                <a:rPr lang="en" sz="1300">
                  <a:latin typeface="Nunito"/>
                  <a:ea typeface="Nunito"/>
                  <a:cs typeface="Nunito"/>
                  <a:sym typeface="Nunito"/>
                </a:rPr>
                <a:t>Stream habitat degrades and disappears due to structural development</a:t>
              </a:r>
              <a:endParaRPr sz="1300">
                <a:latin typeface="Nunito"/>
                <a:ea typeface="Nunito"/>
                <a:cs typeface="Nunito"/>
                <a:sym typeface="Nunito"/>
              </a:endParaRPr>
            </a:p>
          </p:txBody>
        </p:sp>
        <p:sp>
          <p:nvSpPr>
            <p:cNvPr id="1049" name="Google Shape;1049;p76"/>
            <p:cNvSpPr/>
            <p:nvPr/>
          </p:nvSpPr>
          <p:spPr>
            <a:xfrm>
              <a:off x="4640375" y="2797550"/>
              <a:ext cx="2043900" cy="20448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a:p>
              <a:pPr marL="457200" lvl="0" indent="-311150" algn="l" rtl="0">
                <a:spcBef>
                  <a:spcPts val="0"/>
                </a:spcBef>
                <a:spcAft>
                  <a:spcPts val="0"/>
                </a:spcAft>
                <a:buSzPts val="1300"/>
                <a:buFont typeface="Nunito"/>
                <a:buChar char="●"/>
              </a:pPr>
              <a:r>
                <a:rPr lang="en" sz="1300">
                  <a:latin typeface="Nunito"/>
                  <a:ea typeface="Nunito"/>
                  <a:cs typeface="Nunito"/>
                  <a:sym typeface="Nunito"/>
                </a:rPr>
                <a:t>Stream habitat becomes more flashy</a:t>
              </a:r>
              <a:endParaRPr sz="1300">
                <a:latin typeface="Nunito"/>
                <a:ea typeface="Nunito"/>
                <a:cs typeface="Nunito"/>
                <a:sym typeface="Nunito"/>
              </a:endParaRPr>
            </a:p>
            <a:p>
              <a:pPr marL="457200" lvl="0" indent="-311150" algn="l" rtl="0">
                <a:spcBef>
                  <a:spcPts val="0"/>
                </a:spcBef>
                <a:spcAft>
                  <a:spcPts val="0"/>
                </a:spcAft>
                <a:buSzPts val="1300"/>
                <a:buFont typeface="Nunito"/>
                <a:buChar char="●"/>
              </a:pPr>
              <a:r>
                <a:rPr lang="en" sz="1300">
                  <a:latin typeface="Nunito"/>
                  <a:ea typeface="Nunito"/>
                  <a:cs typeface="Nunito"/>
                  <a:sym typeface="Nunito"/>
                </a:rPr>
                <a:t>Pollution decreases water quality</a:t>
              </a:r>
              <a:endParaRPr sz="1300">
                <a:latin typeface="Nunito"/>
                <a:ea typeface="Nunito"/>
                <a:cs typeface="Nunito"/>
                <a:sym typeface="Nunito"/>
              </a:endParaRPr>
            </a:p>
          </p:txBody>
        </p:sp>
        <p:sp>
          <p:nvSpPr>
            <p:cNvPr id="1050" name="Google Shape;1050;p76"/>
            <p:cNvSpPr/>
            <p:nvPr/>
          </p:nvSpPr>
          <p:spPr>
            <a:xfrm>
              <a:off x="6850425" y="2834275"/>
              <a:ext cx="2043900" cy="20448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11150" algn="l" rtl="0">
                <a:spcBef>
                  <a:spcPts val="0"/>
                </a:spcBef>
                <a:spcAft>
                  <a:spcPts val="0"/>
                </a:spcAft>
                <a:buSzPts val="1300"/>
                <a:buFont typeface="Nunito"/>
                <a:buChar char="●"/>
              </a:pPr>
              <a:r>
                <a:rPr lang="en" sz="1300">
                  <a:latin typeface="Nunito"/>
                  <a:ea typeface="Nunito"/>
                  <a:cs typeface="Nunito"/>
                  <a:sym typeface="Nunito"/>
                </a:rPr>
                <a:t>Habitat degradation decreases overall biomass</a:t>
              </a:r>
              <a:endParaRPr sz="1300">
                <a:latin typeface="Nunito"/>
                <a:ea typeface="Nunito"/>
                <a:cs typeface="Nunito"/>
                <a:sym typeface="Nunito"/>
              </a:endParaRPr>
            </a:p>
          </p:txBody>
        </p:sp>
        <p:sp>
          <p:nvSpPr>
            <p:cNvPr id="1051" name="Google Shape;1051;p76"/>
            <p:cNvSpPr/>
            <p:nvPr/>
          </p:nvSpPr>
          <p:spPr>
            <a:xfrm>
              <a:off x="4655075" y="2138725"/>
              <a:ext cx="2043900" cy="6705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Hydrology</a:t>
              </a:r>
              <a:endParaRPr sz="1600">
                <a:solidFill>
                  <a:srgbClr val="FFFFFF"/>
                </a:solidFill>
                <a:latin typeface="Nunito"/>
                <a:ea typeface="Nunito"/>
                <a:cs typeface="Nunito"/>
                <a:sym typeface="Nunito"/>
              </a:endParaRPr>
            </a:p>
          </p:txBody>
        </p:sp>
        <p:sp>
          <p:nvSpPr>
            <p:cNvPr id="1052" name="Google Shape;1052;p76"/>
            <p:cNvSpPr/>
            <p:nvPr/>
          </p:nvSpPr>
          <p:spPr>
            <a:xfrm>
              <a:off x="6850425" y="2113675"/>
              <a:ext cx="2043900" cy="7206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Flora and fauna </a:t>
              </a:r>
              <a:endParaRPr sz="1600">
                <a:solidFill>
                  <a:srgbClr val="FFFFFF"/>
                </a:solidFill>
                <a:latin typeface="Nunito"/>
                <a:ea typeface="Nunito"/>
                <a:cs typeface="Nunito"/>
                <a:sym typeface="Nunito"/>
              </a:endParaRPr>
            </a:p>
          </p:txBody>
        </p:sp>
        <p:sp>
          <p:nvSpPr>
            <p:cNvPr id="1053" name="Google Shape;1053;p76"/>
            <p:cNvSpPr/>
            <p:nvPr/>
          </p:nvSpPr>
          <p:spPr>
            <a:xfrm>
              <a:off x="2459725" y="2155375"/>
              <a:ext cx="2043900" cy="6372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Freshwater ecology </a:t>
              </a:r>
              <a:endParaRPr sz="1600">
                <a:solidFill>
                  <a:srgbClr val="FFFFFF"/>
                </a:solidFill>
                <a:latin typeface="Nunito"/>
                <a:ea typeface="Nunito"/>
                <a:cs typeface="Nunito"/>
                <a:sym typeface="Nunito"/>
              </a:endParaRPr>
            </a:p>
          </p:txBody>
        </p:sp>
        <p:sp>
          <p:nvSpPr>
            <p:cNvPr id="1054" name="Google Shape;1054;p76"/>
            <p:cNvSpPr/>
            <p:nvPr/>
          </p:nvSpPr>
          <p:spPr>
            <a:xfrm>
              <a:off x="288550" y="2155375"/>
              <a:ext cx="2043900" cy="637200"/>
            </a:xfrm>
            <a:prstGeom prst="round2DiagRect">
              <a:avLst>
                <a:gd name="adj1" fmla="val 16667"/>
                <a:gd name="adj2" fmla="val 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Human adaptive capacity </a:t>
              </a:r>
              <a:endParaRPr sz="1600">
                <a:solidFill>
                  <a:srgbClr val="FFFFFF"/>
                </a:solidFill>
                <a:latin typeface="Nunito"/>
                <a:ea typeface="Nunito"/>
                <a:cs typeface="Nunito"/>
                <a:sym typeface="Nunito"/>
              </a:endParaRPr>
            </a:p>
          </p:txBody>
        </p:sp>
      </p:grpSp>
      <p:sp>
        <p:nvSpPr>
          <p:cNvPr id="1055" name="Google Shape;1055;p76"/>
          <p:cNvSpPr txBox="1">
            <a:spLocks noGrp="1"/>
          </p:cNvSpPr>
          <p:nvPr>
            <p:ph type="title"/>
          </p:nvPr>
        </p:nvSpPr>
        <p:spPr>
          <a:xfrm>
            <a:off x="906975" y="281075"/>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333"/>
              <a:t>Future Under Human Development</a:t>
            </a:r>
            <a:endParaRPr sz="3333"/>
          </a:p>
          <a:p>
            <a:pPr marL="0" lvl="0" indent="0" algn="l" rtl="0">
              <a:spcBef>
                <a:spcPts val="0"/>
              </a:spcBef>
              <a:spcAft>
                <a:spcPts val="0"/>
              </a:spcAft>
              <a:buNone/>
            </a:pPr>
            <a:r>
              <a:rPr lang="en" sz="1550"/>
              <a:t>Jack Saladino</a:t>
            </a:r>
            <a:endParaRPr sz="1550"/>
          </a:p>
          <a:p>
            <a:pPr marL="0" lvl="0" indent="0" algn="l" rtl="0">
              <a:spcBef>
                <a:spcPts val="0"/>
              </a:spcBef>
              <a:spcAft>
                <a:spcPts val="0"/>
              </a:spcAft>
              <a:buNone/>
            </a:pPr>
            <a:endParaRPr/>
          </a:p>
        </p:txBody>
      </p:sp>
      <p:grpSp>
        <p:nvGrpSpPr>
          <p:cNvPr id="1056" name="Google Shape;1056;p76"/>
          <p:cNvGrpSpPr/>
          <p:nvPr/>
        </p:nvGrpSpPr>
        <p:grpSpPr>
          <a:xfrm>
            <a:off x="1288650" y="1235639"/>
            <a:ext cx="6566700" cy="1536782"/>
            <a:chOff x="1288650" y="739491"/>
            <a:chExt cx="6566700" cy="2033050"/>
          </a:xfrm>
        </p:grpSpPr>
        <p:grpSp>
          <p:nvGrpSpPr>
            <p:cNvPr id="1057" name="Google Shape;1057;p76"/>
            <p:cNvGrpSpPr/>
            <p:nvPr/>
          </p:nvGrpSpPr>
          <p:grpSpPr>
            <a:xfrm>
              <a:off x="1288650" y="2102041"/>
              <a:ext cx="6566700" cy="670500"/>
              <a:chOff x="1431325" y="2473842"/>
              <a:chExt cx="6566700" cy="670500"/>
            </a:xfrm>
          </p:grpSpPr>
          <p:sp>
            <p:nvSpPr>
              <p:cNvPr id="1058" name="Google Shape;1058;p76"/>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6"/>
              <p:cNvSpPr txBox="1"/>
              <p:nvPr/>
            </p:nvSpPr>
            <p:spPr>
              <a:xfrm>
                <a:off x="4980625" y="2480600"/>
                <a:ext cx="3017400" cy="657000"/>
              </a:xfrm>
              <a:prstGeom prst="rect">
                <a:avLst/>
              </a:prstGeom>
              <a:noFill/>
              <a:ln>
                <a:noFill/>
              </a:ln>
            </p:spPr>
            <p:txBody>
              <a:bodyPr spcFirstLastPara="1" wrap="square" lIns="91425" tIns="91425" rIns="91425" bIns="91425" anchor="ctr" anchorCtr="0">
                <a:noAutofit/>
              </a:bodyPr>
              <a:lstStyle/>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Meeting the growing needs of all stakeholders and ensuring conservation</a:t>
                </a:r>
                <a:endParaRPr sz="1000">
                  <a:solidFill>
                    <a:srgbClr val="FFFFFF"/>
                  </a:solidFill>
                  <a:latin typeface="Nunito"/>
                  <a:ea typeface="Nunito"/>
                  <a:cs typeface="Nunito"/>
                  <a:sym typeface="Nunito"/>
                </a:endParaRPr>
              </a:p>
            </p:txBody>
          </p:sp>
          <p:sp>
            <p:nvSpPr>
              <p:cNvPr id="1060" name="Google Shape;1060;p76"/>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rgbClr val="FFFFFF"/>
                    </a:solidFill>
                    <a:latin typeface="Nunito"/>
                    <a:ea typeface="Nunito"/>
                    <a:cs typeface="Nunito"/>
                    <a:sym typeface="Nunito"/>
                  </a:rPr>
                  <a:t>Management implications</a:t>
                </a:r>
                <a:endParaRPr sz="1500">
                  <a:solidFill>
                    <a:srgbClr val="FFFFFF"/>
                  </a:solidFill>
                  <a:latin typeface="Nunito"/>
                  <a:ea typeface="Nunito"/>
                  <a:cs typeface="Nunito"/>
                  <a:sym typeface="Nunito"/>
                </a:endParaRPr>
              </a:p>
            </p:txBody>
          </p:sp>
          <p:sp>
            <p:nvSpPr>
              <p:cNvPr id="1061" name="Google Shape;1061;p76"/>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76"/>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3</a:t>
                </a:r>
                <a:endParaRPr/>
              </a:p>
            </p:txBody>
          </p:sp>
          <p:cxnSp>
            <p:nvCxnSpPr>
              <p:cNvPr id="1063" name="Google Shape;1063;p76"/>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1064" name="Google Shape;1064;p76"/>
            <p:cNvGrpSpPr/>
            <p:nvPr/>
          </p:nvGrpSpPr>
          <p:grpSpPr>
            <a:xfrm>
              <a:off x="1288650" y="1420766"/>
              <a:ext cx="6566700" cy="670500"/>
              <a:chOff x="1431325" y="2473842"/>
              <a:chExt cx="6566700" cy="670500"/>
            </a:xfrm>
          </p:grpSpPr>
          <p:sp>
            <p:nvSpPr>
              <p:cNvPr id="1065" name="Google Shape;1065;p76"/>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76"/>
              <p:cNvSpPr txBox="1"/>
              <p:nvPr/>
            </p:nvSpPr>
            <p:spPr>
              <a:xfrm>
                <a:off x="5010675" y="2480600"/>
                <a:ext cx="2872800" cy="657000"/>
              </a:xfrm>
              <a:prstGeom prst="rect">
                <a:avLst/>
              </a:prstGeom>
              <a:noFill/>
              <a:ln>
                <a:noFill/>
              </a:ln>
            </p:spPr>
            <p:txBody>
              <a:bodyPr spcFirstLastPara="1" wrap="square" lIns="91425" tIns="91425" rIns="91425" bIns="91425" anchor="ctr" anchorCtr="0">
                <a:noAutofit/>
              </a:bodyPr>
              <a:lstStyle/>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Climate change is increasing water demand while shrinking supplies</a:t>
                </a:r>
                <a:endParaRPr sz="1000">
                  <a:solidFill>
                    <a:srgbClr val="FFFFFF"/>
                  </a:solidFill>
                  <a:latin typeface="Nunito"/>
                  <a:ea typeface="Nunito"/>
                  <a:cs typeface="Nunito"/>
                  <a:sym typeface="Nunito"/>
                </a:endParaRPr>
              </a:p>
            </p:txBody>
          </p:sp>
          <p:sp>
            <p:nvSpPr>
              <p:cNvPr id="1067" name="Google Shape;1067;p76"/>
              <p:cNvSpPr txBox="1"/>
              <p:nvPr/>
            </p:nvSpPr>
            <p:spPr>
              <a:xfrm>
                <a:off x="2742931" y="248059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rgbClr val="FFFFFF"/>
                    </a:solidFill>
                    <a:latin typeface="Nunito"/>
                    <a:ea typeface="Nunito"/>
                    <a:cs typeface="Nunito"/>
                    <a:sym typeface="Nunito"/>
                  </a:rPr>
                  <a:t>Growing demand of resources</a:t>
                </a:r>
                <a:endParaRPr sz="1500">
                  <a:solidFill>
                    <a:srgbClr val="FFFFFF"/>
                  </a:solidFill>
                  <a:latin typeface="Nunito"/>
                  <a:ea typeface="Nunito"/>
                  <a:cs typeface="Nunito"/>
                  <a:sym typeface="Nunito"/>
                </a:endParaRPr>
              </a:p>
            </p:txBody>
          </p:sp>
          <p:sp>
            <p:nvSpPr>
              <p:cNvPr id="1068" name="Google Shape;1068;p76"/>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76"/>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2</a:t>
                </a:r>
                <a:endParaRPr/>
              </a:p>
            </p:txBody>
          </p:sp>
          <p:cxnSp>
            <p:nvCxnSpPr>
              <p:cNvPr id="1070" name="Google Shape;1070;p76"/>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1071" name="Google Shape;1071;p76"/>
            <p:cNvGrpSpPr/>
            <p:nvPr/>
          </p:nvGrpSpPr>
          <p:grpSpPr>
            <a:xfrm>
              <a:off x="1288650" y="739491"/>
              <a:ext cx="6566700" cy="670509"/>
              <a:chOff x="1431325" y="2473842"/>
              <a:chExt cx="6566700" cy="670509"/>
            </a:xfrm>
          </p:grpSpPr>
          <p:sp>
            <p:nvSpPr>
              <p:cNvPr id="1072" name="Google Shape;1072;p76"/>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76"/>
              <p:cNvSpPr txBox="1"/>
              <p:nvPr/>
            </p:nvSpPr>
            <p:spPr>
              <a:xfrm>
                <a:off x="5028400" y="2487350"/>
                <a:ext cx="2858400" cy="657000"/>
              </a:xfrm>
              <a:prstGeom prst="rect">
                <a:avLst/>
              </a:prstGeom>
              <a:noFill/>
              <a:ln>
                <a:noFill/>
              </a:ln>
            </p:spPr>
            <p:txBody>
              <a:bodyPr spcFirstLastPara="1" wrap="square" lIns="91425" tIns="91425" rIns="91425" bIns="91425" anchor="ctr" anchorCtr="0">
                <a:noAutofit/>
              </a:bodyPr>
              <a:lstStyle/>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571 million people by 2100</a:t>
                </a:r>
                <a:endParaRPr sz="1000">
                  <a:solidFill>
                    <a:srgbClr val="FFFFFF"/>
                  </a:solidFill>
                  <a:latin typeface="Nunito"/>
                  <a:ea typeface="Nunito"/>
                  <a:cs typeface="Nunito"/>
                  <a:sym typeface="Nunito"/>
                </a:endParaRPr>
              </a:p>
            </p:txBody>
          </p:sp>
          <p:sp>
            <p:nvSpPr>
              <p:cNvPr id="1074" name="Google Shape;1074;p76"/>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rgbClr val="FFFFFF"/>
                    </a:solidFill>
                    <a:latin typeface="Nunito"/>
                    <a:ea typeface="Nunito"/>
                    <a:cs typeface="Nunito"/>
                    <a:sym typeface="Nunito"/>
                  </a:rPr>
                  <a:t>Growing population </a:t>
                </a:r>
                <a:endParaRPr sz="1500" baseline="30000">
                  <a:solidFill>
                    <a:srgbClr val="FFFFFF"/>
                  </a:solidFill>
                  <a:latin typeface="Nunito"/>
                  <a:ea typeface="Nunito"/>
                  <a:cs typeface="Nunito"/>
                  <a:sym typeface="Nunito"/>
                </a:endParaRPr>
              </a:p>
            </p:txBody>
          </p:sp>
          <p:sp>
            <p:nvSpPr>
              <p:cNvPr id="1075" name="Google Shape;1075;p76"/>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76"/>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p:txBody>
          </p:sp>
          <p:cxnSp>
            <p:nvCxnSpPr>
              <p:cNvPr id="1077" name="Google Shape;1077;p76"/>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grpSp>
      <p:grpSp>
        <p:nvGrpSpPr>
          <p:cNvPr id="1078" name="Google Shape;1078;p76"/>
          <p:cNvGrpSpPr/>
          <p:nvPr/>
        </p:nvGrpSpPr>
        <p:grpSpPr>
          <a:xfrm>
            <a:off x="1990482" y="1404395"/>
            <a:ext cx="260273" cy="188842"/>
            <a:chOff x="4858109" y="2631368"/>
            <a:chExt cx="316442" cy="315000"/>
          </a:xfrm>
        </p:grpSpPr>
        <p:sp>
          <p:nvSpPr>
            <p:cNvPr id="1079" name="Google Shape;1079;p76"/>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080" name="Google Shape;1080;p76"/>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1081" name="Google Shape;1081;p76"/>
          <p:cNvGrpSpPr/>
          <p:nvPr/>
        </p:nvGrpSpPr>
        <p:grpSpPr>
          <a:xfrm>
            <a:off x="1990482" y="2428930"/>
            <a:ext cx="260273" cy="188842"/>
            <a:chOff x="4858109" y="2631368"/>
            <a:chExt cx="316442" cy="315000"/>
          </a:xfrm>
        </p:grpSpPr>
        <p:sp>
          <p:nvSpPr>
            <p:cNvPr id="1082" name="Google Shape;1082;p76"/>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083" name="Google Shape;1083;p76"/>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grpSp>
        <p:nvGrpSpPr>
          <p:cNvPr id="1084" name="Google Shape;1084;p76"/>
          <p:cNvGrpSpPr/>
          <p:nvPr/>
        </p:nvGrpSpPr>
        <p:grpSpPr>
          <a:xfrm>
            <a:off x="1990482" y="1909690"/>
            <a:ext cx="260273" cy="188842"/>
            <a:chOff x="4858109" y="2631368"/>
            <a:chExt cx="316442" cy="315000"/>
          </a:xfrm>
        </p:grpSpPr>
        <p:sp>
          <p:nvSpPr>
            <p:cNvPr id="1085" name="Google Shape;1085;p76"/>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086" name="Google Shape;1086;p76"/>
            <p:cNvSpPr/>
            <p:nvPr/>
          </p:nvSpPr>
          <p:spPr>
            <a:xfrm>
              <a:off x="4858109" y="2739300"/>
              <a:ext cx="239100" cy="99000"/>
            </a:xfrm>
            <a:prstGeom prst="rightArrow">
              <a:avLst>
                <a:gd name="adj1" fmla="val 32020"/>
                <a:gd name="adj2" fmla="val 6697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latin typeface="Nunito"/>
                  <a:ea typeface="Nunito"/>
                  <a:cs typeface="Nunito"/>
                  <a:sym typeface="Nunito"/>
                </a:rPr>
              </a:br>
              <a:endParaRPr>
                <a:latin typeface="Nunito"/>
                <a:ea typeface="Nunito"/>
                <a:cs typeface="Nunito"/>
                <a:sym typeface="Nunito"/>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77"/>
          <p:cNvSpPr txBox="1">
            <a:spLocks noGrp="1"/>
          </p:cNvSpPr>
          <p:nvPr>
            <p:ph type="title"/>
          </p:nvPr>
        </p:nvSpPr>
        <p:spPr>
          <a:xfrm>
            <a:off x="894400" y="2685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Futures Under Climate Change</a:t>
            </a:r>
            <a:endParaRPr/>
          </a:p>
          <a:p>
            <a:pPr marL="0" lvl="0" indent="0" algn="l" rtl="0">
              <a:spcBef>
                <a:spcPts val="0"/>
              </a:spcBef>
              <a:spcAft>
                <a:spcPts val="0"/>
              </a:spcAft>
              <a:buNone/>
            </a:pPr>
            <a:r>
              <a:rPr lang="en" sz="1550"/>
              <a:t>Jack Saladino</a:t>
            </a:r>
            <a:endParaRPr sz="1550"/>
          </a:p>
        </p:txBody>
      </p:sp>
      <p:grpSp>
        <p:nvGrpSpPr>
          <p:cNvPr id="1092" name="Google Shape;1092;p77"/>
          <p:cNvGrpSpPr/>
          <p:nvPr/>
        </p:nvGrpSpPr>
        <p:grpSpPr>
          <a:xfrm>
            <a:off x="1272375" y="3107466"/>
            <a:ext cx="6566700" cy="670500"/>
            <a:chOff x="1431325" y="2473842"/>
            <a:chExt cx="6566700" cy="670500"/>
          </a:xfrm>
        </p:grpSpPr>
        <p:sp>
          <p:nvSpPr>
            <p:cNvPr id="1093" name="Google Shape;1093;p77"/>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77"/>
            <p:cNvSpPr txBox="1"/>
            <p:nvPr/>
          </p:nvSpPr>
          <p:spPr>
            <a:xfrm>
              <a:off x="4980625" y="2480600"/>
              <a:ext cx="3017400" cy="657000"/>
            </a:xfrm>
            <a:prstGeom prst="rect">
              <a:avLst/>
            </a:prstGeom>
            <a:noFill/>
            <a:ln>
              <a:noFill/>
            </a:ln>
          </p:spPr>
          <p:txBody>
            <a:bodyPr spcFirstLastPara="1" wrap="square" lIns="91425" tIns="91425" rIns="91425" bIns="91425" anchor="ctr" anchorCtr="0">
              <a:noAutofit/>
            </a:bodyPr>
            <a:lstStyle/>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Frost days: ~50-55</a:t>
              </a:r>
              <a:endParaRPr sz="1000">
                <a:solidFill>
                  <a:srgbClr val="FFFFFF"/>
                </a:solidFill>
                <a:latin typeface="Nunito"/>
                <a:ea typeface="Nunito"/>
                <a:cs typeface="Nunito"/>
                <a:sym typeface="Nunito"/>
              </a:endParaRPr>
            </a:p>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Precipitation: ~ 13% increase</a:t>
              </a:r>
              <a:endParaRPr sz="1000">
                <a:solidFill>
                  <a:srgbClr val="FFFFFF"/>
                </a:solidFill>
                <a:latin typeface="Nunito"/>
                <a:ea typeface="Nunito"/>
                <a:cs typeface="Nunito"/>
                <a:sym typeface="Nunito"/>
              </a:endParaRPr>
            </a:p>
            <a:p>
              <a:pPr marL="457200" lvl="0" indent="-292100" algn="l" rtl="0">
                <a:lnSpc>
                  <a:spcPct val="115000"/>
                </a:lnSpc>
                <a:spcBef>
                  <a:spcPts val="0"/>
                </a:spcBef>
                <a:spcAft>
                  <a:spcPts val="0"/>
                </a:spcAft>
                <a:buClr>
                  <a:srgbClr val="FFFFFF"/>
                </a:buClr>
                <a:buSzPts val="1000"/>
                <a:buFont typeface="Nunito"/>
                <a:buChar char="●"/>
              </a:pPr>
              <a:r>
                <a:rPr lang="en" sz="1000">
                  <a:solidFill>
                    <a:schemeClr val="dk1"/>
                  </a:solidFill>
                  <a:latin typeface="Nunito"/>
                  <a:ea typeface="Nunito"/>
                  <a:cs typeface="Nunito"/>
                  <a:sym typeface="Nunito"/>
                </a:rPr>
                <a:t>Summer days above 100 degrees: 20- 35</a:t>
              </a:r>
              <a:endParaRPr sz="1000">
                <a:solidFill>
                  <a:srgbClr val="FFFFFF"/>
                </a:solidFill>
                <a:latin typeface="Nunito"/>
                <a:ea typeface="Nunito"/>
                <a:cs typeface="Nunito"/>
                <a:sym typeface="Nunito"/>
              </a:endParaRPr>
            </a:p>
          </p:txBody>
        </p:sp>
        <p:sp>
          <p:nvSpPr>
            <p:cNvPr id="1095" name="Google Shape;1095;p77"/>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Nunito"/>
                  <a:ea typeface="Nunito"/>
                  <a:cs typeface="Nunito"/>
                  <a:sym typeface="Nunito"/>
                </a:rPr>
                <a:t>Unrestrained growth in emissions</a:t>
              </a:r>
              <a:r>
                <a:rPr lang="en" sz="1600" baseline="30000">
                  <a:solidFill>
                    <a:schemeClr val="dk1"/>
                  </a:solidFill>
                  <a:latin typeface="Nunito"/>
                  <a:ea typeface="Nunito"/>
                  <a:cs typeface="Nunito"/>
                  <a:sym typeface="Nunito"/>
                </a:rPr>
                <a:t>2016</a:t>
              </a:r>
              <a:endParaRPr sz="1600">
                <a:solidFill>
                  <a:srgbClr val="FFFFFF"/>
                </a:solidFill>
                <a:latin typeface="Nunito"/>
                <a:ea typeface="Nunito"/>
                <a:cs typeface="Nunito"/>
                <a:sym typeface="Nunito"/>
              </a:endParaRPr>
            </a:p>
          </p:txBody>
        </p:sp>
        <p:sp>
          <p:nvSpPr>
            <p:cNvPr id="1096" name="Google Shape;1096;p77"/>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77"/>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77"/>
            <p:cNvSpPr/>
            <p:nvPr/>
          </p:nvSpPr>
          <p:spPr>
            <a:xfrm>
              <a:off x="1545080" y="2593344"/>
              <a:ext cx="431400" cy="431400"/>
            </a:xfrm>
            <a:prstGeom prst="pie">
              <a:avLst>
                <a:gd name="adj1" fmla="val 16226349"/>
                <a:gd name="adj2" fmla="val 1079596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77"/>
            <p:cNvSpPr/>
            <p:nvPr/>
          </p:nvSpPr>
          <p:spPr>
            <a:xfrm>
              <a:off x="2021875" y="2686250"/>
              <a:ext cx="783300" cy="44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latin typeface="Roboto Light"/>
                  <a:ea typeface="Roboto Light"/>
                  <a:cs typeface="Roboto Light"/>
                  <a:sym typeface="Roboto Light"/>
                </a:rPr>
                <a:t>7-11°F</a:t>
              </a:r>
              <a:endParaRPr sz="1600">
                <a:solidFill>
                  <a:srgbClr val="FFFFFF"/>
                </a:solidFill>
                <a:latin typeface="Roboto Light"/>
                <a:ea typeface="Roboto Light"/>
                <a:cs typeface="Roboto Light"/>
                <a:sym typeface="Roboto Light"/>
              </a:endParaRPr>
            </a:p>
            <a:p>
              <a:pPr marL="0" lvl="0" indent="0" algn="l" rtl="0">
                <a:spcBef>
                  <a:spcPts val="0"/>
                </a:spcBef>
                <a:spcAft>
                  <a:spcPts val="0"/>
                </a:spcAft>
                <a:buNone/>
              </a:pPr>
              <a:endParaRPr sz="1800">
                <a:solidFill>
                  <a:srgbClr val="FFFFFF"/>
                </a:solidFill>
                <a:latin typeface="Calibri"/>
                <a:ea typeface="Calibri"/>
                <a:cs typeface="Calibri"/>
                <a:sym typeface="Calibri"/>
              </a:endParaRPr>
            </a:p>
          </p:txBody>
        </p:sp>
        <p:cxnSp>
          <p:nvCxnSpPr>
            <p:cNvPr id="1100" name="Google Shape;1100;p77"/>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1101" name="Google Shape;1101;p77"/>
          <p:cNvGrpSpPr/>
          <p:nvPr/>
        </p:nvGrpSpPr>
        <p:grpSpPr>
          <a:xfrm>
            <a:off x="1272375" y="2426191"/>
            <a:ext cx="6639350" cy="670500"/>
            <a:chOff x="1431325" y="2473842"/>
            <a:chExt cx="6639350" cy="670500"/>
          </a:xfrm>
        </p:grpSpPr>
        <p:sp>
          <p:nvSpPr>
            <p:cNvPr id="1102" name="Google Shape;1102;p77"/>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77"/>
            <p:cNvSpPr txBox="1"/>
            <p:nvPr/>
          </p:nvSpPr>
          <p:spPr>
            <a:xfrm>
              <a:off x="5010675" y="2480600"/>
              <a:ext cx="3060000" cy="657000"/>
            </a:xfrm>
            <a:prstGeom prst="rect">
              <a:avLst/>
            </a:prstGeom>
            <a:noFill/>
            <a:ln>
              <a:noFill/>
            </a:ln>
          </p:spPr>
          <p:txBody>
            <a:bodyPr spcFirstLastPara="1" wrap="square" lIns="91425" tIns="91425" rIns="91425" bIns="91425" anchor="ctr" anchorCtr="0">
              <a:noAutofit/>
            </a:bodyPr>
            <a:lstStyle/>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Frost days: 70 </a:t>
              </a:r>
              <a:endParaRPr sz="1000">
                <a:solidFill>
                  <a:srgbClr val="FFFFFF"/>
                </a:solidFill>
                <a:latin typeface="Nunito"/>
                <a:ea typeface="Nunito"/>
                <a:cs typeface="Nunito"/>
                <a:sym typeface="Nunito"/>
              </a:endParaRPr>
            </a:p>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Precipitation: 12.6% increase </a:t>
              </a:r>
              <a:endParaRPr sz="1000">
                <a:solidFill>
                  <a:srgbClr val="FFFFFF"/>
                </a:solidFill>
                <a:latin typeface="Nunito"/>
                <a:ea typeface="Nunito"/>
                <a:cs typeface="Nunito"/>
                <a:sym typeface="Nunito"/>
              </a:endParaRPr>
            </a:p>
            <a:p>
              <a:pPr marL="457200" lvl="0" indent="-292100" algn="l" rtl="0">
                <a:lnSpc>
                  <a:spcPct val="115000"/>
                </a:lnSpc>
                <a:spcBef>
                  <a:spcPts val="0"/>
                </a:spcBef>
                <a:spcAft>
                  <a:spcPts val="0"/>
                </a:spcAft>
                <a:buClr>
                  <a:srgbClr val="FFFFFF"/>
                </a:buClr>
                <a:buSzPts val="1000"/>
                <a:buFont typeface="Nunito"/>
                <a:buChar char="●"/>
              </a:pPr>
              <a:r>
                <a:rPr lang="en" sz="1000">
                  <a:solidFill>
                    <a:schemeClr val="dk1"/>
                  </a:solidFill>
                  <a:latin typeface="Nunito"/>
                  <a:ea typeface="Nunito"/>
                  <a:cs typeface="Nunito"/>
                  <a:sym typeface="Nunito"/>
                </a:rPr>
                <a:t>Summer days above 100 degrees: 10- 20</a:t>
              </a:r>
              <a:endParaRPr sz="1000">
                <a:solidFill>
                  <a:srgbClr val="FFFFFF"/>
                </a:solidFill>
                <a:latin typeface="Nunito"/>
                <a:ea typeface="Nunito"/>
                <a:cs typeface="Nunito"/>
                <a:sym typeface="Nunito"/>
              </a:endParaRPr>
            </a:p>
          </p:txBody>
        </p:sp>
        <p:sp>
          <p:nvSpPr>
            <p:cNvPr id="1104" name="Google Shape;1104;p77"/>
            <p:cNvSpPr txBox="1"/>
            <p:nvPr/>
          </p:nvSpPr>
          <p:spPr>
            <a:xfrm>
              <a:off x="2742931" y="248059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Nunito"/>
                  <a:ea typeface="Nunito"/>
                  <a:cs typeface="Nunito"/>
                  <a:sym typeface="Nunito"/>
                </a:rPr>
                <a:t>High emissions</a:t>
              </a:r>
              <a:r>
                <a:rPr lang="en" sz="1600" baseline="30000">
                  <a:solidFill>
                    <a:schemeClr val="dk1"/>
                  </a:solidFill>
                  <a:latin typeface="Nunito"/>
                  <a:ea typeface="Nunito"/>
                  <a:cs typeface="Nunito"/>
                  <a:sym typeface="Nunito"/>
                </a:rPr>
                <a:t>2016</a:t>
              </a:r>
              <a:endParaRPr sz="1600">
                <a:solidFill>
                  <a:srgbClr val="FFFFFF"/>
                </a:solidFill>
                <a:latin typeface="Nunito"/>
                <a:ea typeface="Nunito"/>
                <a:cs typeface="Nunito"/>
                <a:sym typeface="Nunito"/>
              </a:endParaRPr>
            </a:p>
          </p:txBody>
        </p:sp>
        <p:sp>
          <p:nvSpPr>
            <p:cNvPr id="1105" name="Google Shape;1105;p77"/>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77"/>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77"/>
            <p:cNvSpPr/>
            <p:nvPr/>
          </p:nvSpPr>
          <p:spPr>
            <a:xfrm>
              <a:off x="1545080" y="2593344"/>
              <a:ext cx="431400" cy="431400"/>
            </a:xfrm>
            <a:prstGeom prst="pie">
              <a:avLst>
                <a:gd name="adj1" fmla="val 16226349"/>
                <a:gd name="adj2" fmla="val 535854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77"/>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latin typeface="Roboto Light"/>
                  <a:ea typeface="Roboto Light"/>
                  <a:cs typeface="Roboto Light"/>
                  <a:sym typeface="Roboto Light"/>
                </a:rPr>
                <a:t>9°F</a:t>
              </a:r>
              <a:endParaRPr sz="1800">
                <a:solidFill>
                  <a:srgbClr val="FFFFFF"/>
                </a:solidFill>
                <a:latin typeface="Roboto Light"/>
                <a:ea typeface="Roboto Light"/>
                <a:cs typeface="Roboto Light"/>
                <a:sym typeface="Roboto Light"/>
              </a:endParaRPr>
            </a:p>
          </p:txBody>
        </p:sp>
        <p:cxnSp>
          <p:nvCxnSpPr>
            <p:cNvPr id="1109" name="Google Shape;1109;p77"/>
            <p:cNvCxnSpPr/>
            <p:nvPr/>
          </p:nvCxnSpPr>
          <p:spPr>
            <a:xfrm>
              <a:off x="50574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1110" name="Google Shape;1110;p77"/>
          <p:cNvGrpSpPr/>
          <p:nvPr/>
        </p:nvGrpSpPr>
        <p:grpSpPr>
          <a:xfrm>
            <a:off x="1272375" y="1744916"/>
            <a:ext cx="6566700" cy="670517"/>
            <a:chOff x="1431325" y="2473842"/>
            <a:chExt cx="6566700" cy="670517"/>
          </a:xfrm>
        </p:grpSpPr>
        <p:sp>
          <p:nvSpPr>
            <p:cNvPr id="1111" name="Google Shape;1111;p77"/>
            <p:cNvSpPr/>
            <p:nvPr/>
          </p:nvSpPr>
          <p:spPr>
            <a:xfrm rot="-5400000">
              <a:off x="4644475" y="-209208"/>
              <a:ext cx="670500" cy="603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77"/>
            <p:cNvSpPr txBox="1"/>
            <p:nvPr/>
          </p:nvSpPr>
          <p:spPr>
            <a:xfrm>
              <a:off x="4998900" y="2487359"/>
              <a:ext cx="2960700" cy="657000"/>
            </a:xfrm>
            <a:prstGeom prst="rect">
              <a:avLst/>
            </a:prstGeom>
            <a:noFill/>
            <a:ln>
              <a:noFill/>
            </a:ln>
          </p:spPr>
          <p:txBody>
            <a:bodyPr spcFirstLastPara="1" wrap="square" lIns="91425" tIns="91425" rIns="91425" bIns="91425" anchor="ctr" anchorCtr="0">
              <a:noAutofit/>
            </a:bodyPr>
            <a:lstStyle/>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Frost days: 87</a:t>
              </a:r>
              <a:endParaRPr sz="1000">
                <a:solidFill>
                  <a:srgbClr val="FFFFFF"/>
                </a:solidFill>
                <a:latin typeface="Nunito"/>
                <a:ea typeface="Nunito"/>
                <a:cs typeface="Nunito"/>
                <a:sym typeface="Nunito"/>
              </a:endParaRPr>
            </a:p>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Precipitation: 10% increase </a:t>
              </a:r>
              <a:endParaRPr sz="1000">
                <a:solidFill>
                  <a:srgbClr val="FFFFFF"/>
                </a:solidFill>
                <a:latin typeface="Nunito"/>
                <a:ea typeface="Nunito"/>
                <a:cs typeface="Nunito"/>
                <a:sym typeface="Nunito"/>
              </a:endParaRPr>
            </a:p>
            <a:p>
              <a:pPr marL="457200" lvl="0" indent="-292100" algn="l" rtl="0">
                <a:lnSpc>
                  <a:spcPct val="115000"/>
                </a:lnSpc>
                <a:spcBef>
                  <a:spcPts val="0"/>
                </a:spcBef>
                <a:spcAft>
                  <a:spcPts val="0"/>
                </a:spcAft>
                <a:buClr>
                  <a:srgbClr val="FFFFFF"/>
                </a:buClr>
                <a:buSzPts val="1000"/>
                <a:buFont typeface="Nunito"/>
                <a:buChar char="●"/>
              </a:pPr>
              <a:r>
                <a:rPr lang="en" sz="1000">
                  <a:solidFill>
                    <a:srgbClr val="FFFFFF"/>
                  </a:solidFill>
                  <a:latin typeface="Nunito"/>
                  <a:ea typeface="Nunito"/>
                  <a:cs typeface="Nunito"/>
                  <a:sym typeface="Nunito"/>
                </a:rPr>
                <a:t>Summer days above 100 degrees: 5- 10</a:t>
              </a:r>
              <a:endParaRPr sz="1000">
                <a:solidFill>
                  <a:srgbClr val="FFFFFF"/>
                </a:solidFill>
                <a:latin typeface="Nunito"/>
                <a:ea typeface="Nunito"/>
                <a:cs typeface="Nunito"/>
                <a:sym typeface="Nunito"/>
              </a:endParaRPr>
            </a:p>
          </p:txBody>
        </p:sp>
        <p:sp>
          <p:nvSpPr>
            <p:cNvPr id="1113" name="Google Shape;1113;p77"/>
            <p:cNvSpPr txBox="1"/>
            <p:nvPr/>
          </p:nvSpPr>
          <p:spPr>
            <a:xfrm>
              <a:off x="2742925" y="2487350"/>
              <a:ext cx="24213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Nunito"/>
                  <a:ea typeface="Nunito"/>
                  <a:cs typeface="Nunito"/>
                  <a:sym typeface="Nunito"/>
                </a:rPr>
                <a:t>Low emissions</a:t>
              </a:r>
              <a:r>
                <a:rPr lang="en" sz="1600" baseline="30000">
                  <a:solidFill>
                    <a:srgbClr val="FFFFFF"/>
                  </a:solidFill>
                  <a:latin typeface="Nunito"/>
                  <a:ea typeface="Nunito"/>
                  <a:cs typeface="Nunito"/>
                  <a:sym typeface="Nunito"/>
                </a:rPr>
                <a:t>2008</a:t>
              </a:r>
              <a:endParaRPr sz="1600" baseline="30000">
                <a:solidFill>
                  <a:srgbClr val="FFFFFF"/>
                </a:solidFill>
                <a:latin typeface="Nunito"/>
                <a:ea typeface="Nunito"/>
                <a:cs typeface="Nunito"/>
                <a:sym typeface="Nunito"/>
              </a:endParaRPr>
            </a:p>
          </p:txBody>
        </p:sp>
        <p:sp>
          <p:nvSpPr>
            <p:cNvPr id="1114" name="Google Shape;1114;p77"/>
            <p:cNvSpPr/>
            <p:nvPr/>
          </p:nvSpPr>
          <p:spPr>
            <a:xfrm rot="-5400000">
              <a:off x="1751875" y="2153292"/>
              <a:ext cx="670500" cy="131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77"/>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77"/>
            <p:cNvSpPr/>
            <p:nvPr/>
          </p:nvSpPr>
          <p:spPr>
            <a:xfrm>
              <a:off x="1545080" y="2593344"/>
              <a:ext cx="431400" cy="431400"/>
            </a:xfrm>
            <a:prstGeom prst="pie">
              <a:avLst>
                <a:gd name="adj1" fmla="val 16226349"/>
                <a:gd name="adj2" fmla="val 2155337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77"/>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latin typeface="Roboto Light"/>
                  <a:ea typeface="Roboto Light"/>
                  <a:cs typeface="Roboto Light"/>
                  <a:sym typeface="Roboto Light"/>
                </a:rPr>
                <a:t>5°F</a:t>
              </a:r>
              <a:endParaRPr sz="1800">
                <a:solidFill>
                  <a:srgbClr val="FFFFFF"/>
                </a:solidFill>
                <a:latin typeface="Roboto Light"/>
                <a:ea typeface="Roboto Light"/>
                <a:cs typeface="Roboto Light"/>
                <a:sym typeface="Roboto Light"/>
              </a:endParaRPr>
            </a:p>
          </p:txBody>
        </p:sp>
        <p:cxnSp>
          <p:nvCxnSpPr>
            <p:cNvPr id="1118" name="Google Shape;1118;p77"/>
            <p:cNvCxnSpPr/>
            <p:nvPr/>
          </p:nvCxnSpPr>
          <p:spPr>
            <a:xfrm>
              <a:off x="5054866" y="2592059"/>
              <a:ext cx="0" cy="444600"/>
            </a:xfrm>
            <a:prstGeom prst="straightConnector1">
              <a:avLst/>
            </a:prstGeom>
            <a:noFill/>
            <a:ln w="9525" cap="flat" cmpd="sng">
              <a:solidFill>
                <a:srgbClr val="FFFFFF"/>
              </a:solidFill>
              <a:prstDash val="dot"/>
              <a:round/>
              <a:headEnd type="none" w="sm" len="sm"/>
              <a:tailEnd type="none" w="sm" len="sm"/>
            </a:ln>
          </p:spPr>
        </p:cxn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78"/>
          <p:cNvSpPr/>
          <p:nvPr/>
        </p:nvSpPr>
        <p:spPr>
          <a:xfrm>
            <a:off x="4630800" y="2555100"/>
            <a:ext cx="2043900" cy="6705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Hydrology</a:t>
            </a:r>
            <a:endParaRPr sz="1600">
              <a:solidFill>
                <a:srgbClr val="FFFFFF"/>
              </a:solidFill>
              <a:latin typeface="Nunito"/>
              <a:ea typeface="Nunito"/>
              <a:cs typeface="Nunito"/>
              <a:sym typeface="Nunito"/>
            </a:endParaRPr>
          </a:p>
        </p:txBody>
      </p:sp>
      <p:sp>
        <p:nvSpPr>
          <p:cNvPr id="1124" name="Google Shape;1124;p78"/>
          <p:cNvSpPr/>
          <p:nvPr/>
        </p:nvSpPr>
        <p:spPr>
          <a:xfrm>
            <a:off x="6874575" y="2538450"/>
            <a:ext cx="2043900" cy="6705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Flora and fauna </a:t>
            </a:r>
            <a:endParaRPr sz="1600">
              <a:solidFill>
                <a:srgbClr val="FFFFFF"/>
              </a:solidFill>
              <a:latin typeface="Nunito"/>
              <a:ea typeface="Nunito"/>
              <a:cs typeface="Nunito"/>
              <a:sym typeface="Nunito"/>
            </a:endParaRPr>
          </a:p>
        </p:txBody>
      </p:sp>
      <p:sp>
        <p:nvSpPr>
          <p:cNvPr id="1125" name="Google Shape;1125;p78"/>
          <p:cNvSpPr/>
          <p:nvPr/>
        </p:nvSpPr>
        <p:spPr>
          <a:xfrm>
            <a:off x="2459725" y="2571750"/>
            <a:ext cx="2043900" cy="6372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Freshwater ecology </a:t>
            </a:r>
            <a:endParaRPr sz="1600">
              <a:solidFill>
                <a:srgbClr val="FFFFFF"/>
              </a:solidFill>
              <a:latin typeface="Nunito"/>
              <a:ea typeface="Nunito"/>
              <a:cs typeface="Nunito"/>
              <a:sym typeface="Nunito"/>
            </a:endParaRPr>
          </a:p>
        </p:txBody>
      </p:sp>
      <p:sp>
        <p:nvSpPr>
          <p:cNvPr id="1126" name="Google Shape;1126;p78"/>
          <p:cNvSpPr/>
          <p:nvPr/>
        </p:nvSpPr>
        <p:spPr>
          <a:xfrm>
            <a:off x="283375" y="2571750"/>
            <a:ext cx="2043900" cy="637200"/>
          </a:xfrm>
          <a:prstGeom prst="round2DiagRect">
            <a:avLst>
              <a:gd name="adj1" fmla="val 16667"/>
              <a:gd name="adj2" fmla="val 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Human adaptive capacity </a:t>
            </a:r>
            <a:endParaRPr sz="1600">
              <a:solidFill>
                <a:srgbClr val="FFFFFF"/>
              </a:solidFill>
              <a:latin typeface="Nunito"/>
              <a:ea typeface="Nunito"/>
              <a:cs typeface="Nunito"/>
              <a:sym typeface="Nunito"/>
            </a:endParaRPr>
          </a:p>
        </p:txBody>
      </p:sp>
      <p:sp>
        <p:nvSpPr>
          <p:cNvPr id="1127" name="Google Shape;1127;p78"/>
          <p:cNvSpPr/>
          <p:nvPr/>
        </p:nvSpPr>
        <p:spPr>
          <a:xfrm>
            <a:off x="288650" y="3208950"/>
            <a:ext cx="2043900" cy="16374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Nunito"/>
              <a:buChar char="●"/>
            </a:pPr>
            <a:r>
              <a:rPr lang="en" sz="1200">
                <a:latin typeface="Nunito"/>
                <a:ea typeface="Nunito"/>
                <a:cs typeface="Nunito"/>
                <a:sym typeface="Nunito"/>
              </a:rPr>
              <a:t>Stream is viable for human interaction</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Downstream systems are a viable source for drinking water</a:t>
            </a:r>
            <a:endParaRPr sz="1200">
              <a:latin typeface="Nunito"/>
              <a:ea typeface="Nunito"/>
              <a:cs typeface="Nunito"/>
              <a:sym typeface="Nunito"/>
            </a:endParaRPr>
          </a:p>
        </p:txBody>
      </p:sp>
      <p:sp>
        <p:nvSpPr>
          <p:cNvPr id="1128" name="Google Shape;1128;p78"/>
          <p:cNvSpPr/>
          <p:nvPr/>
        </p:nvSpPr>
        <p:spPr>
          <a:xfrm>
            <a:off x="2464525" y="3223375"/>
            <a:ext cx="2043900" cy="16374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Nunito"/>
              <a:buChar char="●"/>
            </a:pPr>
            <a:r>
              <a:rPr lang="en" sz="1200">
                <a:latin typeface="Nunito"/>
                <a:ea typeface="Nunito"/>
                <a:cs typeface="Nunito"/>
                <a:sym typeface="Nunito"/>
              </a:rPr>
              <a:t>Minimal erosion, stream shape is stable</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Stable bank and full habitat</a:t>
            </a:r>
            <a:endParaRPr sz="1200">
              <a:latin typeface="Nunito"/>
              <a:ea typeface="Nunito"/>
              <a:cs typeface="Nunito"/>
              <a:sym typeface="Nunito"/>
            </a:endParaRPr>
          </a:p>
        </p:txBody>
      </p:sp>
      <p:sp>
        <p:nvSpPr>
          <p:cNvPr id="1129" name="Google Shape;1129;p78"/>
          <p:cNvSpPr/>
          <p:nvPr/>
        </p:nvSpPr>
        <p:spPr>
          <a:xfrm>
            <a:off x="4640400" y="3241675"/>
            <a:ext cx="2043900" cy="16374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Nunito"/>
              <a:buChar char="●"/>
            </a:pPr>
            <a:r>
              <a:rPr lang="en" sz="1200">
                <a:latin typeface="Nunito"/>
                <a:ea typeface="Nunito"/>
                <a:cs typeface="Nunito"/>
                <a:sym typeface="Nunito"/>
              </a:rPr>
              <a:t>Moderate turbidity levels</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Slight decrease in dissolved oxygen</a:t>
            </a:r>
            <a:endParaRPr sz="1200">
              <a:latin typeface="Nunito"/>
              <a:ea typeface="Nunito"/>
              <a:cs typeface="Nunito"/>
              <a:sym typeface="Nunito"/>
            </a:endParaRPr>
          </a:p>
        </p:txBody>
      </p:sp>
      <p:sp>
        <p:nvSpPr>
          <p:cNvPr id="1130" name="Google Shape;1130;p78"/>
          <p:cNvSpPr/>
          <p:nvPr/>
        </p:nvSpPr>
        <p:spPr>
          <a:xfrm>
            <a:off x="6850425" y="3241675"/>
            <a:ext cx="2043900" cy="16374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Nunito"/>
              <a:buChar char="●"/>
            </a:pPr>
            <a:r>
              <a:rPr lang="en" sz="1200">
                <a:latin typeface="Nunito"/>
                <a:ea typeface="Nunito"/>
                <a:cs typeface="Nunito"/>
                <a:sym typeface="Nunito"/>
              </a:rPr>
              <a:t>Brown trout population is stabilized but not growing</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Native species are allowed to reclamate habitat</a:t>
            </a:r>
            <a:endParaRPr sz="1200">
              <a:latin typeface="Nunito"/>
              <a:ea typeface="Nunito"/>
              <a:cs typeface="Nunito"/>
              <a:sym typeface="Nunito"/>
            </a:endParaRPr>
          </a:p>
        </p:txBody>
      </p:sp>
      <p:sp>
        <p:nvSpPr>
          <p:cNvPr id="1131" name="Google Shape;1131;p78"/>
          <p:cNvSpPr/>
          <p:nvPr/>
        </p:nvSpPr>
        <p:spPr>
          <a:xfrm>
            <a:off x="2459725" y="1110200"/>
            <a:ext cx="2043900" cy="8877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Nunito"/>
                <a:ea typeface="Nunito"/>
                <a:cs typeface="Nunito"/>
                <a:sym typeface="Nunito"/>
              </a:rPr>
              <a:t>Increased precipitation, terrestrial temperature changes and droughts </a:t>
            </a:r>
            <a:endParaRPr sz="1300">
              <a:solidFill>
                <a:schemeClr val="dk1"/>
              </a:solidFill>
              <a:latin typeface="Nunito"/>
              <a:ea typeface="Nunito"/>
              <a:cs typeface="Nunito"/>
              <a:sym typeface="Nunito"/>
            </a:endParaRPr>
          </a:p>
        </p:txBody>
      </p:sp>
      <p:sp>
        <p:nvSpPr>
          <p:cNvPr id="1132" name="Google Shape;1132;p78"/>
          <p:cNvSpPr/>
          <p:nvPr/>
        </p:nvSpPr>
        <p:spPr>
          <a:xfrm>
            <a:off x="6874575" y="1089350"/>
            <a:ext cx="1995600" cy="8877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Increased extreme weather events</a:t>
            </a:r>
            <a:endParaRPr>
              <a:solidFill>
                <a:srgbClr val="FFFFFF"/>
              </a:solidFill>
              <a:latin typeface="Nunito"/>
              <a:ea typeface="Nunito"/>
              <a:cs typeface="Nunito"/>
              <a:sym typeface="Nunito"/>
            </a:endParaRPr>
          </a:p>
        </p:txBody>
      </p:sp>
      <p:sp>
        <p:nvSpPr>
          <p:cNvPr id="1133" name="Google Shape;1133;p78"/>
          <p:cNvSpPr/>
          <p:nvPr/>
        </p:nvSpPr>
        <p:spPr>
          <a:xfrm>
            <a:off x="4620600" y="1117550"/>
            <a:ext cx="2078400" cy="8877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Increased stream temperature</a:t>
            </a:r>
            <a:endParaRPr>
              <a:solidFill>
                <a:srgbClr val="FFFFFF"/>
              </a:solidFill>
              <a:latin typeface="Nunito"/>
              <a:ea typeface="Nunito"/>
              <a:cs typeface="Nunito"/>
              <a:sym typeface="Nunito"/>
            </a:endParaRPr>
          </a:p>
        </p:txBody>
      </p:sp>
      <p:sp>
        <p:nvSpPr>
          <p:cNvPr id="1134" name="Google Shape;1134;p78"/>
          <p:cNvSpPr/>
          <p:nvPr/>
        </p:nvSpPr>
        <p:spPr>
          <a:xfrm>
            <a:off x="283375" y="1110200"/>
            <a:ext cx="2043900" cy="887700"/>
          </a:xfrm>
          <a:prstGeom prst="round2DiagRect">
            <a:avLst>
              <a:gd name="adj1" fmla="val 16667"/>
              <a:gd name="adj2" fmla="val 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Anthropogenic impacts </a:t>
            </a:r>
            <a:endParaRPr>
              <a:solidFill>
                <a:srgbClr val="FFFFFF"/>
              </a:solidFill>
              <a:latin typeface="Nunito"/>
              <a:ea typeface="Nunito"/>
              <a:cs typeface="Nunito"/>
              <a:sym typeface="Nunito"/>
            </a:endParaRPr>
          </a:p>
        </p:txBody>
      </p:sp>
      <p:sp>
        <p:nvSpPr>
          <p:cNvPr id="1135" name="Google Shape;1135;p78"/>
          <p:cNvSpPr/>
          <p:nvPr/>
        </p:nvSpPr>
        <p:spPr>
          <a:xfrm>
            <a:off x="4491150" y="2007225"/>
            <a:ext cx="129600" cy="516000"/>
          </a:xfrm>
          <a:prstGeom prst="down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78"/>
          <p:cNvSpPr txBox="1">
            <a:spLocks noGrp="1"/>
          </p:cNvSpPr>
          <p:nvPr>
            <p:ph type="title"/>
          </p:nvPr>
        </p:nvSpPr>
        <p:spPr>
          <a:xfrm>
            <a:off x="202325" y="224537"/>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Futures Under Climate Change: Low emissions </a:t>
            </a:r>
            <a:endParaRPr/>
          </a:p>
          <a:p>
            <a:pPr marL="0" lvl="0" indent="0" algn="l" rtl="0">
              <a:spcBef>
                <a:spcPts val="0"/>
              </a:spcBef>
              <a:spcAft>
                <a:spcPts val="0"/>
              </a:spcAft>
              <a:buNone/>
            </a:pPr>
            <a:r>
              <a:rPr lang="en" sz="1550"/>
              <a:t>Jack Saladino</a:t>
            </a:r>
            <a:endParaRPr sz="155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79"/>
          <p:cNvSpPr/>
          <p:nvPr/>
        </p:nvSpPr>
        <p:spPr>
          <a:xfrm>
            <a:off x="4630800" y="2555100"/>
            <a:ext cx="2043900" cy="6705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Hydrology</a:t>
            </a:r>
            <a:endParaRPr sz="1600">
              <a:solidFill>
                <a:srgbClr val="FFFFFF"/>
              </a:solidFill>
              <a:latin typeface="Nunito"/>
              <a:ea typeface="Nunito"/>
              <a:cs typeface="Nunito"/>
              <a:sym typeface="Nunito"/>
            </a:endParaRPr>
          </a:p>
        </p:txBody>
      </p:sp>
      <p:sp>
        <p:nvSpPr>
          <p:cNvPr id="1142" name="Google Shape;1142;p79"/>
          <p:cNvSpPr/>
          <p:nvPr/>
        </p:nvSpPr>
        <p:spPr>
          <a:xfrm>
            <a:off x="6874575" y="2538450"/>
            <a:ext cx="2043900" cy="6705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Flora and fauna </a:t>
            </a:r>
            <a:endParaRPr sz="1600">
              <a:solidFill>
                <a:srgbClr val="FFFFFF"/>
              </a:solidFill>
              <a:latin typeface="Nunito"/>
              <a:ea typeface="Nunito"/>
              <a:cs typeface="Nunito"/>
              <a:sym typeface="Nunito"/>
            </a:endParaRPr>
          </a:p>
        </p:txBody>
      </p:sp>
      <p:sp>
        <p:nvSpPr>
          <p:cNvPr id="1143" name="Google Shape;1143;p79"/>
          <p:cNvSpPr/>
          <p:nvPr/>
        </p:nvSpPr>
        <p:spPr>
          <a:xfrm>
            <a:off x="2459725" y="2571750"/>
            <a:ext cx="2043900" cy="6372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Freshwater ecology </a:t>
            </a:r>
            <a:endParaRPr sz="1600">
              <a:solidFill>
                <a:srgbClr val="FFFFFF"/>
              </a:solidFill>
              <a:latin typeface="Nunito"/>
              <a:ea typeface="Nunito"/>
              <a:cs typeface="Nunito"/>
              <a:sym typeface="Nunito"/>
            </a:endParaRPr>
          </a:p>
        </p:txBody>
      </p:sp>
      <p:sp>
        <p:nvSpPr>
          <p:cNvPr id="1144" name="Google Shape;1144;p79"/>
          <p:cNvSpPr/>
          <p:nvPr/>
        </p:nvSpPr>
        <p:spPr>
          <a:xfrm>
            <a:off x="283375" y="2571750"/>
            <a:ext cx="2043900" cy="637200"/>
          </a:xfrm>
          <a:prstGeom prst="round2DiagRect">
            <a:avLst>
              <a:gd name="adj1" fmla="val 16667"/>
              <a:gd name="adj2" fmla="val 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Human adaptive capacity </a:t>
            </a:r>
            <a:endParaRPr sz="1600">
              <a:solidFill>
                <a:srgbClr val="FFFFFF"/>
              </a:solidFill>
              <a:latin typeface="Nunito"/>
              <a:ea typeface="Nunito"/>
              <a:cs typeface="Nunito"/>
              <a:sym typeface="Nunito"/>
            </a:endParaRPr>
          </a:p>
        </p:txBody>
      </p:sp>
      <p:sp>
        <p:nvSpPr>
          <p:cNvPr id="1145" name="Google Shape;1145;p79"/>
          <p:cNvSpPr/>
          <p:nvPr/>
        </p:nvSpPr>
        <p:spPr>
          <a:xfrm>
            <a:off x="288650" y="3208950"/>
            <a:ext cx="2043900" cy="16374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Nunito"/>
              <a:buChar char="●"/>
            </a:pPr>
            <a:r>
              <a:rPr lang="en" sz="1200">
                <a:latin typeface="Nunito"/>
                <a:ea typeface="Nunito"/>
                <a:cs typeface="Nunito"/>
                <a:sym typeface="Nunito"/>
              </a:rPr>
              <a:t>Adaptive capacity limited by stream’s resilience to climate change</a:t>
            </a:r>
            <a:endParaRPr sz="1200">
              <a:latin typeface="Nunito"/>
              <a:ea typeface="Nunito"/>
              <a:cs typeface="Nunito"/>
              <a:sym typeface="Nunito"/>
            </a:endParaRPr>
          </a:p>
        </p:txBody>
      </p:sp>
      <p:sp>
        <p:nvSpPr>
          <p:cNvPr id="1146" name="Google Shape;1146;p79"/>
          <p:cNvSpPr/>
          <p:nvPr/>
        </p:nvSpPr>
        <p:spPr>
          <a:xfrm>
            <a:off x="2464525" y="3223375"/>
            <a:ext cx="2043900" cy="16374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Nunito"/>
              <a:buChar char="●"/>
            </a:pPr>
            <a:r>
              <a:rPr lang="en" sz="1200">
                <a:latin typeface="Nunito"/>
                <a:ea typeface="Nunito"/>
                <a:cs typeface="Nunito"/>
                <a:sym typeface="Nunito"/>
              </a:rPr>
              <a:t>Large erosion events leads to gradual habitat degradation</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Large eutrophication events leads to limited hypoxic zones</a:t>
            </a:r>
            <a:endParaRPr sz="1200">
              <a:latin typeface="Nunito"/>
              <a:ea typeface="Nunito"/>
              <a:cs typeface="Nunito"/>
              <a:sym typeface="Nunito"/>
            </a:endParaRPr>
          </a:p>
        </p:txBody>
      </p:sp>
      <p:sp>
        <p:nvSpPr>
          <p:cNvPr id="1147" name="Google Shape;1147;p79"/>
          <p:cNvSpPr/>
          <p:nvPr/>
        </p:nvSpPr>
        <p:spPr>
          <a:xfrm>
            <a:off x="4640400" y="3241675"/>
            <a:ext cx="2043900" cy="16374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Nunito"/>
              <a:buChar char="●"/>
            </a:pPr>
            <a:r>
              <a:rPr lang="en" sz="1200">
                <a:latin typeface="Nunito"/>
                <a:ea typeface="Nunito"/>
                <a:cs typeface="Nunito"/>
                <a:sym typeface="Nunito"/>
              </a:rPr>
              <a:t>Large erosion events leads to poor turbidity</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High stream temps leads to low dissolved oxygen content</a:t>
            </a:r>
            <a:endParaRPr sz="1200">
              <a:latin typeface="Nunito"/>
              <a:ea typeface="Nunito"/>
              <a:cs typeface="Nunito"/>
              <a:sym typeface="Nunito"/>
            </a:endParaRPr>
          </a:p>
        </p:txBody>
      </p:sp>
      <p:sp>
        <p:nvSpPr>
          <p:cNvPr id="1148" name="Google Shape;1148;p79"/>
          <p:cNvSpPr/>
          <p:nvPr/>
        </p:nvSpPr>
        <p:spPr>
          <a:xfrm>
            <a:off x="6850425" y="3241675"/>
            <a:ext cx="2043900" cy="16374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Nunito"/>
              <a:buChar char="●"/>
            </a:pPr>
            <a:r>
              <a:rPr lang="en" sz="1200">
                <a:latin typeface="Nunito"/>
                <a:ea typeface="Nunito"/>
                <a:cs typeface="Nunito"/>
                <a:sym typeface="Nunito"/>
              </a:rPr>
              <a:t>Brown trout species diminishes but maintains small adaptive population</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Invasive species increase</a:t>
            </a:r>
            <a:endParaRPr sz="1200">
              <a:latin typeface="Nunito"/>
              <a:ea typeface="Nunito"/>
              <a:cs typeface="Nunito"/>
              <a:sym typeface="Nunito"/>
            </a:endParaRPr>
          </a:p>
        </p:txBody>
      </p:sp>
      <p:sp>
        <p:nvSpPr>
          <p:cNvPr id="1149" name="Google Shape;1149;p79"/>
          <p:cNvSpPr/>
          <p:nvPr/>
        </p:nvSpPr>
        <p:spPr>
          <a:xfrm>
            <a:off x="2459725" y="1110200"/>
            <a:ext cx="2043900" cy="8877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Nunito"/>
                <a:ea typeface="Nunito"/>
                <a:cs typeface="Nunito"/>
                <a:sym typeface="Nunito"/>
              </a:rPr>
              <a:t>Increased precipitation, terrestrial temperature changes and droughts </a:t>
            </a:r>
            <a:endParaRPr sz="1300">
              <a:solidFill>
                <a:schemeClr val="dk1"/>
              </a:solidFill>
              <a:latin typeface="Nunito"/>
              <a:ea typeface="Nunito"/>
              <a:cs typeface="Nunito"/>
              <a:sym typeface="Nunito"/>
            </a:endParaRPr>
          </a:p>
        </p:txBody>
      </p:sp>
      <p:sp>
        <p:nvSpPr>
          <p:cNvPr id="1150" name="Google Shape;1150;p79"/>
          <p:cNvSpPr/>
          <p:nvPr/>
        </p:nvSpPr>
        <p:spPr>
          <a:xfrm>
            <a:off x="6874575" y="1089350"/>
            <a:ext cx="1995600" cy="8877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Increased extreme weather events</a:t>
            </a:r>
            <a:endParaRPr>
              <a:solidFill>
                <a:srgbClr val="FFFFFF"/>
              </a:solidFill>
              <a:latin typeface="Nunito"/>
              <a:ea typeface="Nunito"/>
              <a:cs typeface="Nunito"/>
              <a:sym typeface="Nunito"/>
            </a:endParaRPr>
          </a:p>
        </p:txBody>
      </p:sp>
      <p:sp>
        <p:nvSpPr>
          <p:cNvPr id="1151" name="Google Shape;1151;p79"/>
          <p:cNvSpPr/>
          <p:nvPr/>
        </p:nvSpPr>
        <p:spPr>
          <a:xfrm>
            <a:off x="4620600" y="1117550"/>
            <a:ext cx="2078400" cy="8877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Increased stream temperature</a:t>
            </a:r>
            <a:endParaRPr>
              <a:solidFill>
                <a:srgbClr val="FFFFFF"/>
              </a:solidFill>
              <a:latin typeface="Nunito"/>
              <a:ea typeface="Nunito"/>
              <a:cs typeface="Nunito"/>
              <a:sym typeface="Nunito"/>
            </a:endParaRPr>
          </a:p>
        </p:txBody>
      </p:sp>
      <p:sp>
        <p:nvSpPr>
          <p:cNvPr id="1152" name="Google Shape;1152;p79"/>
          <p:cNvSpPr/>
          <p:nvPr/>
        </p:nvSpPr>
        <p:spPr>
          <a:xfrm>
            <a:off x="283375" y="1110200"/>
            <a:ext cx="2043900" cy="887700"/>
          </a:xfrm>
          <a:prstGeom prst="round2DiagRect">
            <a:avLst>
              <a:gd name="adj1" fmla="val 16667"/>
              <a:gd name="adj2" fmla="val 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Anthropogenic impacts </a:t>
            </a:r>
            <a:endParaRPr>
              <a:solidFill>
                <a:srgbClr val="FFFFFF"/>
              </a:solidFill>
              <a:latin typeface="Nunito"/>
              <a:ea typeface="Nunito"/>
              <a:cs typeface="Nunito"/>
              <a:sym typeface="Nunito"/>
            </a:endParaRPr>
          </a:p>
        </p:txBody>
      </p:sp>
      <p:sp>
        <p:nvSpPr>
          <p:cNvPr id="1153" name="Google Shape;1153;p79"/>
          <p:cNvSpPr/>
          <p:nvPr/>
        </p:nvSpPr>
        <p:spPr>
          <a:xfrm>
            <a:off x="4491150" y="2007225"/>
            <a:ext cx="129600" cy="516000"/>
          </a:xfrm>
          <a:prstGeom prst="down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79"/>
          <p:cNvSpPr txBox="1">
            <a:spLocks noGrp="1"/>
          </p:cNvSpPr>
          <p:nvPr>
            <p:ph type="title"/>
          </p:nvPr>
        </p:nvSpPr>
        <p:spPr>
          <a:xfrm>
            <a:off x="206870" y="224537"/>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Futures Under Climate Change: High emissions </a:t>
            </a:r>
            <a:endParaRPr/>
          </a:p>
          <a:p>
            <a:pPr marL="0" lvl="0" indent="0" algn="l" rtl="0">
              <a:spcBef>
                <a:spcPts val="0"/>
              </a:spcBef>
              <a:spcAft>
                <a:spcPts val="0"/>
              </a:spcAft>
              <a:buNone/>
            </a:pPr>
            <a:r>
              <a:rPr lang="en" sz="1550"/>
              <a:t>Jack Saladino</a:t>
            </a:r>
            <a:endParaRPr sz="155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80"/>
          <p:cNvSpPr/>
          <p:nvPr/>
        </p:nvSpPr>
        <p:spPr>
          <a:xfrm>
            <a:off x="4630800" y="2555100"/>
            <a:ext cx="2043900" cy="6705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Hydrology</a:t>
            </a:r>
            <a:endParaRPr sz="1600">
              <a:solidFill>
                <a:srgbClr val="FFFFFF"/>
              </a:solidFill>
              <a:latin typeface="Nunito"/>
              <a:ea typeface="Nunito"/>
              <a:cs typeface="Nunito"/>
              <a:sym typeface="Nunito"/>
            </a:endParaRPr>
          </a:p>
        </p:txBody>
      </p:sp>
      <p:sp>
        <p:nvSpPr>
          <p:cNvPr id="1160" name="Google Shape;1160;p80"/>
          <p:cNvSpPr/>
          <p:nvPr/>
        </p:nvSpPr>
        <p:spPr>
          <a:xfrm>
            <a:off x="6874575" y="2538450"/>
            <a:ext cx="2043900" cy="6705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Flora and fauna </a:t>
            </a:r>
            <a:endParaRPr sz="1600">
              <a:solidFill>
                <a:srgbClr val="FFFFFF"/>
              </a:solidFill>
              <a:latin typeface="Nunito"/>
              <a:ea typeface="Nunito"/>
              <a:cs typeface="Nunito"/>
              <a:sym typeface="Nunito"/>
            </a:endParaRPr>
          </a:p>
        </p:txBody>
      </p:sp>
      <p:sp>
        <p:nvSpPr>
          <p:cNvPr id="1161" name="Google Shape;1161;p80"/>
          <p:cNvSpPr/>
          <p:nvPr/>
        </p:nvSpPr>
        <p:spPr>
          <a:xfrm>
            <a:off x="2459725" y="2571750"/>
            <a:ext cx="2043900" cy="6372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Freshwater ecology </a:t>
            </a:r>
            <a:endParaRPr sz="1600">
              <a:solidFill>
                <a:srgbClr val="FFFFFF"/>
              </a:solidFill>
              <a:latin typeface="Nunito"/>
              <a:ea typeface="Nunito"/>
              <a:cs typeface="Nunito"/>
              <a:sym typeface="Nunito"/>
            </a:endParaRPr>
          </a:p>
        </p:txBody>
      </p:sp>
      <p:sp>
        <p:nvSpPr>
          <p:cNvPr id="1162" name="Google Shape;1162;p80"/>
          <p:cNvSpPr/>
          <p:nvPr/>
        </p:nvSpPr>
        <p:spPr>
          <a:xfrm>
            <a:off x="283375" y="2571750"/>
            <a:ext cx="2043900" cy="637200"/>
          </a:xfrm>
          <a:prstGeom prst="round2DiagRect">
            <a:avLst>
              <a:gd name="adj1" fmla="val 16667"/>
              <a:gd name="adj2" fmla="val 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Human adaptive capacity </a:t>
            </a:r>
            <a:endParaRPr sz="1600">
              <a:solidFill>
                <a:srgbClr val="FFFFFF"/>
              </a:solidFill>
              <a:latin typeface="Nunito"/>
              <a:ea typeface="Nunito"/>
              <a:cs typeface="Nunito"/>
              <a:sym typeface="Nunito"/>
            </a:endParaRPr>
          </a:p>
        </p:txBody>
      </p:sp>
      <p:sp>
        <p:nvSpPr>
          <p:cNvPr id="1163" name="Google Shape;1163;p80"/>
          <p:cNvSpPr/>
          <p:nvPr/>
        </p:nvSpPr>
        <p:spPr>
          <a:xfrm>
            <a:off x="288650" y="3208950"/>
            <a:ext cx="2043900" cy="16374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Nunito"/>
              <a:buChar char="●"/>
            </a:pPr>
            <a:r>
              <a:rPr lang="en" sz="1200">
                <a:latin typeface="Nunito"/>
                <a:ea typeface="Nunito"/>
                <a:cs typeface="Nunito"/>
                <a:sym typeface="Nunito"/>
              </a:rPr>
              <a:t>River becomes abandoned</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Conservation easement is wasted</a:t>
            </a:r>
            <a:endParaRPr sz="1200">
              <a:latin typeface="Nunito"/>
              <a:ea typeface="Nunito"/>
              <a:cs typeface="Nunito"/>
              <a:sym typeface="Nunito"/>
            </a:endParaRPr>
          </a:p>
        </p:txBody>
      </p:sp>
      <p:sp>
        <p:nvSpPr>
          <p:cNvPr id="1164" name="Google Shape;1164;p80"/>
          <p:cNvSpPr/>
          <p:nvPr/>
        </p:nvSpPr>
        <p:spPr>
          <a:xfrm>
            <a:off x="2464525" y="3223375"/>
            <a:ext cx="2043900" cy="16374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Nunito"/>
              <a:buChar char="●"/>
            </a:pPr>
            <a:r>
              <a:rPr lang="en" sz="1200">
                <a:latin typeface="Nunito"/>
                <a:ea typeface="Nunito"/>
                <a:cs typeface="Nunito"/>
                <a:sym typeface="Nunito"/>
              </a:rPr>
              <a:t>Total riparian and terrestrial degradation</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Loss of habitat</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Functional extinction</a:t>
            </a:r>
            <a:endParaRPr sz="1200">
              <a:latin typeface="Nunito"/>
              <a:ea typeface="Nunito"/>
              <a:cs typeface="Nunito"/>
              <a:sym typeface="Nunito"/>
            </a:endParaRPr>
          </a:p>
        </p:txBody>
      </p:sp>
      <p:sp>
        <p:nvSpPr>
          <p:cNvPr id="1165" name="Google Shape;1165;p80"/>
          <p:cNvSpPr/>
          <p:nvPr/>
        </p:nvSpPr>
        <p:spPr>
          <a:xfrm>
            <a:off x="4640400" y="3241675"/>
            <a:ext cx="2043900" cy="16374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Nunito"/>
              <a:buChar char="●"/>
            </a:pPr>
            <a:r>
              <a:rPr lang="en" sz="1200">
                <a:latin typeface="Nunito"/>
                <a:ea typeface="Nunito"/>
                <a:cs typeface="Nunito"/>
                <a:sym typeface="Nunito"/>
              </a:rPr>
              <a:t>Desiccation from rapid precipitation and evaporation</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Pathogenation and water toxicity</a:t>
            </a:r>
            <a:endParaRPr sz="1200">
              <a:latin typeface="Nunito"/>
              <a:ea typeface="Nunito"/>
              <a:cs typeface="Nunito"/>
              <a:sym typeface="Nunito"/>
            </a:endParaRPr>
          </a:p>
        </p:txBody>
      </p:sp>
      <p:sp>
        <p:nvSpPr>
          <p:cNvPr id="1166" name="Google Shape;1166;p80"/>
          <p:cNvSpPr/>
          <p:nvPr/>
        </p:nvSpPr>
        <p:spPr>
          <a:xfrm>
            <a:off x="6850425" y="3241675"/>
            <a:ext cx="2043900" cy="16374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457200" lvl="0" indent="-304800" algn="l" rtl="0">
              <a:spcBef>
                <a:spcPts val="0"/>
              </a:spcBef>
              <a:spcAft>
                <a:spcPts val="0"/>
              </a:spcAft>
              <a:buSzPts val="1200"/>
              <a:buFont typeface="Nunito"/>
              <a:buChar char="●"/>
            </a:pPr>
            <a:r>
              <a:rPr lang="en" sz="1200">
                <a:latin typeface="Nunito"/>
                <a:ea typeface="Nunito"/>
                <a:cs typeface="Nunito"/>
                <a:sym typeface="Nunito"/>
              </a:rPr>
              <a:t>Brown trout population collapses</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Native species decline</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Invasive species flourish</a:t>
            </a:r>
            <a:endParaRPr sz="1200">
              <a:latin typeface="Nunito"/>
              <a:ea typeface="Nunito"/>
              <a:cs typeface="Nunito"/>
              <a:sym typeface="Nunito"/>
            </a:endParaRPr>
          </a:p>
        </p:txBody>
      </p:sp>
      <p:sp>
        <p:nvSpPr>
          <p:cNvPr id="1167" name="Google Shape;1167;p80"/>
          <p:cNvSpPr/>
          <p:nvPr/>
        </p:nvSpPr>
        <p:spPr>
          <a:xfrm>
            <a:off x="2459725" y="1110200"/>
            <a:ext cx="2043900" cy="8877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Nunito"/>
                <a:ea typeface="Nunito"/>
                <a:cs typeface="Nunito"/>
                <a:sym typeface="Nunito"/>
              </a:rPr>
              <a:t>Increased precipitation, terrestrial temperature changes and droughts </a:t>
            </a:r>
            <a:endParaRPr sz="1300">
              <a:solidFill>
                <a:schemeClr val="dk1"/>
              </a:solidFill>
              <a:latin typeface="Nunito"/>
              <a:ea typeface="Nunito"/>
              <a:cs typeface="Nunito"/>
              <a:sym typeface="Nunito"/>
            </a:endParaRPr>
          </a:p>
        </p:txBody>
      </p:sp>
      <p:sp>
        <p:nvSpPr>
          <p:cNvPr id="1168" name="Google Shape;1168;p80"/>
          <p:cNvSpPr/>
          <p:nvPr/>
        </p:nvSpPr>
        <p:spPr>
          <a:xfrm>
            <a:off x="6874575" y="1089350"/>
            <a:ext cx="1995600" cy="8877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Increased extreme weather events</a:t>
            </a:r>
            <a:endParaRPr>
              <a:solidFill>
                <a:srgbClr val="FFFFFF"/>
              </a:solidFill>
              <a:latin typeface="Nunito"/>
              <a:ea typeface="Nunito"/>
              <a:cs typeface="Nunito"/>
              <a:sym typeface="Nunito"/>
            </a:endParaRPr>
          </a:p>
        </p:txBody>
      </p:sp>
      <p:sp>
        <p:nvSpPr>
          <p:cNvPr id="1169" name="Google Shape;1169;p80"/>
          <p:cNvSpPr/>
          <p:nvPr/>
        </p:nvSpPr>
        <p:spPr>
          <a:xfrm>
            <a:off x="4620600" y="1117550"/>
            <a:ext cx="2078400" cy="8877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Increased stream temperature</a:t>
            </a:r>
            <a:endParaRPr>
              <a:solidFill>
                <a:srgbClr val="FFFFFF"/>
              </a:solidFill>
              <a:latin typeface="Nunito"/>
              <a:ea typeface="Nunito"/>
              <a:cs typeface="Nunito"/>
              <a:sym typeface="Nunito"/>
            </a:endParaRPr>
          </a:p>
        </p:txBody>
      </p:sp>
      <p:sp>
        <p:nvSpPr>
          <p:cNvPr id="1170" name="Google Shape;1170;p80"/>
          <p:cNvSpPr/>
          <p:nvPr/>
        </p:nvSpPr>
        <p:spPr>
          <a:xfrm>
            <a:off x="283375" y="1110200"/>
            <a:ext cx="2043900" cy="887700"/>
          </a:xfrm>
          <a:prstGeom prst="round2DiagRect">
            <a:avLst>
              <a:gd name="adj1" fmla="val 16667"/>
              <a:gd name="adj2" fmla="val 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Anthropogenic impacts </a:t>
            </a:r>
            <a:endParaRPr>
              <a:solidFill>
                <a:srgbClr val="FFFFFF"/>
              </a:solidFill>
              <a:latin typeface="Nunito"/>
              <a:ea typeface="Nunito"/>
              <a:cs typeface="Nunito"/>
              <a:sym typeface="Nunito"/>
            </a:endParaRPr>
          </a:p>
        </p:txBody>
      </p:sp>
      <p:sp>
        <p:nvSpPr>
          <p:cNvPr id="1171" name="Google Shape;1171;p80"/>
          <p:cNvSpPr/>
          <p:nvPr/>
        </p:nvSpPr>
        <p:spPr>
          <a:xfrm>
            <a:off x="4491150" y="2007225"/>
            <a:ext cx="129600" cy="516000"/>
          </a:xfrm>
          <a:prstGeom prst="downArrow">
            <a:avLst>
              <a:gd name="adj1" fmla="val 5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80"/>
          <p:cNvSpPr txBox="1">
            <a:spLocks noGrp="1"/>
          </p:cNvSpPr>
          <p:nvPr>
            <p:ph type="title"/>
          </p:nvPr>
        </p:nvSpPr>
        <p:spPr>
          <a:xfrm>
            <a:off x="202325" y="224525"/>
            <a:ext cx="8441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400"/>
              <a:t>Futures Under Climate Change: Unrestrained growth in emissions </a:t>
            </a:r>
            <a:r>
              <a:rPr lang="en"/>
              <a:t> </a:t>
            </a:r>
            <a:endParaRPr/>
          </a:p>
          <a:p>
            <a:pPr marL="0" lvl="0" indent="0" algn="l" rtl="0">
              <a:spcBef>
                <a:spcPts val="0"/>
              </a:spcBef>
              <a:spcAft>
                <a:spcPts val="0"/>
              </a:spcAft>
              <a:buNone/>
            </a:pPr>
            <a:r>
              <a:rPr lang="en" sz="1550"/>
              <a:t>Jack Saladino</a:t>
            </a:r>
            <a:endParaRPr sz="155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81"/>
          <p:cNvSpPr txBox="1">
            <a:spLocks noGrp="1"/>
          </p:cNvSpPr>
          <p:nvPr>
            <p:ph type="title"/>
          </p:nvPr>
        </p:nvSpPr>
        <p:spPr>
          <a:xfrm>
            <a:off x="906950" y="243425"/>
            <a:ext cx="7505700" cy="9546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333"/>
              <a:t>Characteristics of Successful Interventions</a:t>
            </a:r>
            <a:endParaRPr sz="3333"/>
          </a:p>
          <a:p>
            <a:pPr marL="0" lvl="0" indent="0" algn="l" rtl="0">
              <a:spcBef>
                <a:spcPts val="0"/>
              </a:spcBef>
              <a:spcAft>
                <a:spcPts val="0"/>
              </a:spcAft>
              <a:buNone/>
            </a:pPr>
            <a:r>
              <a:rPr lang="en" sz="1550"/>
              <a:t>Jack Saladino</a:t>
            </a:r>
            <a:endParaRPr sz="1550"/>
          </a:p>
          <a:p>
            <a:pPr marL="0" lvl="0" indent="0" algn="l" rtl="0">
              <a:spcBef>
                <a:spcPts val="0"/>
              </a:spcBef>
              <a:spcAft>
                <a:spcPts val="0"/>
              </a:spcAft>
              <a:buNone/>
            </a:pPr>
            <a:endParaRPr/>
          </a:p>
        </p:txBody>
      </p:sp>
      <p:sp>
        <p:nvSpPr>
          <p:cNvPr id="1178" name="Google Shape;1178;p81"/>
          <p:cNvSpPr/>
          <p:nvPr/>
        </p:nvSpPr>
        <p:spPr>
          <a:xfrm>
            <a:off x="1165950" y="1262175"/>
            <a:ext cx="6812100" cy="6675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1"/>
                </a:solidFill>
                <a:latin typeface="Nunito"/>
                <a:ea typeface="Nunito"/>
                <a:cs typeface="Nunito"/>
                <a:sym typeface="Nunito"/>
              </a:rPr>
              <a:t>Increased Resilience and Stability</a:t>
            </a:r>
            <a:endParaRPr>
              <a:latin typeface="Nunito"/>
              <a:ea typeface="Nunito"/>
              <a:cs typeface="Nunito"/>
              <a:sym typeface="Nunito"/>
            </a:endParaRPr>
          </a:p>
        </p:txBody>
      </p:sp>
      <p:sp>
        <p:nvSpPr>
          <p:cNvPr id="1179" name="Google Shape;1179;p81"/>
          <p:cNvSpPr/>
          <p:nvPr/>
        </p:nvSpPr>
        <p:spPr>
          <a:xfrm>
            <a:off x="1165950" y="3339150"/>
            <a:ext cx="6812100" cy="6675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1"/>
                </a:solidFill>
                <a:latin typeface="Nunito"/>
                <a:ea typeface="Nunito"/>
                <a:cs typeface="Nunito"/>
                <a:sym typeface="Nunito"/>
              </a:rPr>
              <a:t>Collaboration</a:t>
            </a:r>
            <a:endParaRPr>
              <a:latin typeface="Nunito"/>
              <a:ea typeface="Nunito"/>
              <a:cs typeface="Nunito"/>
              <a:sym typeface="Nunito"/>
            </a:endParaRPr>
          </a:p>
        </p:txBody>
      </p:sp>
      <p:sp>
        <p:nvSpPr>
          <p:cNvPr id="1180" name="Google Shape;1180;p81"/>
          <p:cNvSpPr/>
          <p:nvPr/>
        </p:nvSpPr>
        <p:spPr>
          <a:xfrm>
            <a:off x="1165950" y="2238000"/>
            <a:ext cx="6812100" cy="6675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1"/>
                </a:solidFill>
                <a:latin typeface="Nunito"/>
                <a:ea typeface="Nunito"/>
                <a:cs typeface="Nunito"/>
                <a:sym typeface="Nunito"/>
              </a:rPr>
              <a:t>Education</a:t>
            </a:r>
            <a:endParaRPr>
              <a:latin typeface="Nunito"/>
              <a:ea typeface="Nunito"/>
              <a:cs typeface="Nunito"/>
              <a:sym typeface="Nuni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1185" name="Google Shape;1185;p82"/>
          <p:cNvGrpSpPr/>
          <p:nvPr/>
        </p:nvGrpSpPr>
        <p:grpSpPr>
          <a:xfrm>
            <a:off x="790500" y="2026580"/>
            <a:ext cx="4248122" cy="2899809"/>
            <a:chOff x="0" y="1189989"/>
            <a:chExt cx="3546900" cy="3482836"/>
          </a:xfrm>
        </p:grpSpPr>
        <p:sp>
          <p:nvSpPr>
            <p:cNvPr id="1186" name="Google Shape;1186;p82"/>
            <p:cNvSpPr/>
            <p:nvPr/>
          </p:nvSpPr>
          <p:spPr>
            <a:xfrm>
              <a:off x="0" y="1189989"/>
              <a:ext cx="3546900" cy="669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Vegetation mapping</a:t>
              </a:r>
              <a:endParaRPr sz="1800">
                <a:solidFill>
                  <a:srgbClr val="FFFFFF"/>
                </a:solidFill>
                <a:latin typeface="Nunito"/>
                <a:ea typeface="Nunito"/>
                <a:cs typeface="Nunito"/>
                <a:sym typeface="Nunito"/>
              </a:endParaRPr>
            </a:p>
          </p:txBody>
        </p:sp>
        <p:sp>
          <p:nvSpPr>
            <p:cNvPr id="1187" name="Google Shape;1187;p82"/>
            <p:cNvSpPr txBox="1"/>
            <p:nvPr/>
          </p:nvSpPr>
          <p:spPr>
            <a:xfrm>
              <a:off x="156825" y="2057125"/>
              <a:ext cx="30714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latin typeface="Nunito"/>
                  <a:ea typeface="Nunito"/>
                  <a:cs typeface="Nunito"/>
                  <a:sym typeface="Nunito"/>
                </a:rPr>
                <a:t>Pros: </a:t>
              </a:r>
              <a:r>
                <a:rPr lang="en" sz="1300">
                  <a:solidFill>
                    <a:srgbClr val="202124"/>
                  </a:solidFill>
                  <a:highlight>
                    <a:srgbClr val="FFFFFF"/>
                  </a:highlight>
                  <a:latin typeface="Nunito"/>
                  <a:ea typeface="Nunito"/>
                  <a:cs typeface="Nunito"/>
                  <a:sym typeface="Nunito"/>
                </a:rPr>
                <a:t>Tool for understanding the extent and pattern of vegetation growth, helps model how vegetation might change under various climate change scenarios. Great opportunity for higher education involvement.</a:t>
              </a:r>
              <a:endParaRPr sz="1300">
                <a:solidFill>
                  <a:srgbClr val="202124"/>
                </a:solidFill>
                <a:highlight>
                  <a:srgbClr val="FFFFFF"/>
                </a:highlight>
                <a:latin typeface="Nunito"/>
                <a:ea typeface="Nunito"/>
                <a:cs typeface="Nunito"/>
                <a:sym typeface="Nunito"/>
              </a:endParaRPr>
            </a:p>
            <a:p>
              <a:pPr marL="0" lvl="0" indent="0" algn="l" rtl="0">
                <a:lnSpc>
                  <a:spcPct val="115000"/>
                </a:lnSpc>
                <a:spcBef>
                  <a:spcPts val="0"/>
                </a:spcBef>
                <a:spcAft>
                  <a:spcPts val="0"/>
                </a:spcAft>
                <a:buNone/>
              </a:pPr>
              <a:endParaRPr sz="1300">
                <a:solidFill>
                  <a:srgbClr val="202124"/>
                </a:solidFill>
                <a:highlight>
                  <a:srgbClr val="FFFFFF"/>
                </a:highlight>
                <a:latin typeface="Nunito"/>
                <a:ea typeface="Nunito"/>
                <a:cs typeface="Nunito"/>
                <a:sym typeface="Nunito"/>
              </a:endParaRPr>
            </a:p>
            <a:p>
              <a:pPr marL="0" lvl="0" indent="0" algn="l" rtl="0">
                <a:lnSpc>
                  <a:spcPct val="115000"/>
                </a:lnSpc>
                <a:spcBef>
                  <a:spcPts val="0"/>
                </a:spcBef>
                <a:spcAft>
                  <a:spcPts val="0"/>
                </a:spcAft>
                <a:buNone/>
              </a:pPr>
              <a:r>
                <a:rPr lang="en" sz="1300">
                  <a:solidFill>
                    <a:srgbClr val="202124"/>
                  </a:solidFill>
                  <a:highlight>
                    <a:srgbClr val="FFFFFF"/>
                  </a:highlight>
                  <a:latin typeface="Nunito"/>
                  <a:ea typeface="Nunito"/>
                  <a:cs typeface="Nunito"/>
                  <a:sym typeface="Nunito"/>
                </a:rPr>
                <a:t>Con: Needs funding, time consuming, would need to be updated and monitored.</a:t>
              </a:r>
              <a:endParaRPr sz="1300">
                <a:solidFill>
                  <a:srgbClr val="202124"/>
                </a:solidFill>
                <a:highlight>
                  <a:srgbClr val="FFFFFF"/>
                </a:highlight>
                <a:latin typeface="Nunito"/>
                <a:ea typeface="Nunito"/>
                <a:cs typeface="Nunito"/>
                <a:sym typeface="Nunito"/>
              </a:endParaRPr>
            </a:p>
          </p:txBody>
        </p:sp>
      </p:grpSp>
      <p:grpSp>
        <p:nvGrpSpPr>
          <p:cNvPr id="1188" name="Google Shape;1188;p82"/>
          <p:cNvGrpSpPr/>
          <p:nvPr/>
        </p:nvGrpSpPr>
        <p:grpSpPr>
          <a:xfrm>
            <a:off x="4435830" y="2026390"/>
            <a:ext cx="4150306" cy="2899987"/>
            <a:chOff x="2944204" y="1189775"/>
            <a:chExt cx="3305700" cy="3483050"/>
          </a:xfrm>
        </p:grpSpPr>
        <p:sp>
          <p:nvSpPr>
            <p:cNvPr id="1189" name="Google Shape;1189;p82"/>
            <p:cNvSpPr/>
            <p:nvPr/>
          </p:nvSpPr>
          <p:spPr>
            <a:xfrm>
              <a:off x="2944204" y="1189775"/>
              <a:ext cx="3305700" cy="669000"/>
            </a:xfrm>
            <a:prstGeom prst="chevron">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Nunito"/>
                  <a:ea typeface="Nunito"/>
                  <a:cs typeface="Nunito"/>
                  <a:sym typeface="Nunito"/>
                </a:rPr>
                <a:t>Invasive Species Mapping</a:t>
              </a:r>
              <a:endParaRPr sz="1700">
                <a:solidFill>
                  <a:srgbClr val="FFFFFF"/>
                </a:solidFill>
                <a:latin typeface="Nunito"/>
                <a:ea typeface="Nunito"/>
                <a:cs typeface="Nunito"/>
                <a:sym typeface="Nunito"/>
              </a:endParaRPr>
            </a:p>
          </p:txBody>
        </p:sp>
        <p:sp>
          <p:nvSpPr>
            <p:cNvPr id="1190" name="Google Shape;1190;p82"/>
            <p:cNvSpPr txBox="1"/>
            <p:nvPr/>
          </p:nvSpPr>
          <p:spPr>
            <a:xfrm>
              <a:off x="3196650" y="2057125"/>
              <a:ext cx="27873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Nunito"/>
                  <a:ea typeface="Nunito"/>
                  <a:cs typeface="Nunito"/>
                  <a:sym typeface="Nunito"/>
                </a:rPr>
                <a:t>Pros: Comprehensive map of invasive species locations.</a:t>
              </a:r>
              <a:endParaRPr sz="1200">
                <a:latin typeface="Nunito"/>
                <a:ea typeface="Nunito"/>
                <a:cs typeface="Nunito"/>
                <a:sym typeface="Nunito"/>
              </a:endParaRPr>
            </a:p>
            <a:p>
              <a:pPr marL="0" lvl="0" indent="0" algn="l" rtl="0">
                <a:lnSpc>
                  <a:spcPct val="115000"/>
                </a:lnSpc>
                <a:spcBef>
                  <a:spcPts val="0"/>
                </a:spcBef>
                <a:spcAft>
                  <a:spcPts val="0"/>
                </a:spcAft>
                <a:buNone/>
              </a:pPr>
              <a:r>
                <a:rPr lang="en">
                  <a:latin typeface="Nunito"/>
                  <a:ea typeface="Nunito"/>
                  <a:cs typeface="Nunito"/>
                  <a:sym typeface="Nunito"/>
                </a:rPr>
                <a:t>Allows higher education to study invasive species transport and migration. </a:t>
              </a:r>
              <a:endParaRPr sz="1200">
                <a:latin typeface="Nunito"/>
                <a:ea typeface="Nunito"/>
                <a:cs typeface="Nunito"/>
                <a:sym typeface="Nunito"/>
              </a:endParaRPr>
            </a:p>
            <a:p>
              <a:pPr marL="0" lvl="0" indent="0" algn="l" rtl="0">
                <a:lnSpc>
                  <a:spcPct val="115000"/>
                </a:lnSpc>
                <a:spcBef>
                  <a:spcPts val="0"/>
                </a:spcBef>
                <a:spcAft>
                  <a:spcPts val="0"/>
                </a:spcAft>
                <a:buNone/>
              </a:pPr>
              <a:endParaRPr sz="1100">
                <a:latin typeface="Nunito"/>
                <a:ea typeface="Nunito"/>
                <a:cs typeface="Nunito"/>
                <a:sym typeface="Nunito"/>
              </a:endParaRPr>
            </a:p>
            <a:p>
              <a:pPr marL="0" lvl="0" indent="0" algn="l" rtl="0">
                <a:lnSpc>
                  <a:spcPct val="115000"/>
                </a:lnSpc>
                <a:spcBef>
                  <a:spcPts val="0"/>
                </a:spcBef>
                <a:spcAft>
                  <a:spcPts val="0"/>
                </a:spcAft>
                <a:buNone/>
              </a:pPr>
              <a:r>
                <a:rPr lang="en">
                  <a:latin typeface="Nunito"/>
                  <a:ea typeface="Nunito"/>
                  <a:cs typeface="Nunito"/>
                  <a:sym typeface="Nunito"/>
                </a:rPr>
                <a:t>Cons: Needs funding, time consuming, would require monitoring, and possible low interest.</a:t>
              </a:r>
              <a:endParaRPr>
                <a:latin typeface="Nunito"/>
                <a:ea typeface="Nunito"/>
                <a:cs typeface="Nunito"/>
                <a:sym typeface="Nunito"/>
              </a:endParaRPr>
            </a:p>
          </p:txBody>
        </p:sp>
      </p:grpSp>
      <p:sp>
        <p:nvSpPr>
          <p:cNvPr id="1191" name="Google Shape;1191;p82"/>
          <p:cNvSpPr/>
          <p:nvPr/>
        </p:nvSpPr>
        <p:spPr>
          <a:xfrm>
            <a:off x="1165950" y="1136375"/>
            <a:ext cx="6812100" cy="6675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1"/>
                </a:solidFill>
                <a:latin typeface="Nunito"/>
                <a:ea typeface="Nunito"/>
                <a:cs typeface="Nunito"/>
                <a:sym typeface="Nunito"/>
              </a:rPr>
              <a:t>Increased Resilience and Stability</a:t>
            </a:r>
            <a:endParaRPr>
              <a:latin typeface="Nunito"/>
              <a:ea typeface="Nunito"/>
              <a:cs typeface="Nunito"/>
              <a:sym typeface="Nunito"/>
            </a:endParaRPr>
          </a:p>
        </p:txBody>
      </p:sp>
      <p:sp>
        <p:nvSpPr>
          <p:cNvPr id="1192" name="Google Shape;1192;p82"/>
          <p:cNvSpPr txBox="1">
            <a:spLocks noGrp="1"/>
          </p:cNvSpPr>
          <p:nvPr>
            <p:ph type="title"/>
          </p:nvPr>
        </p:nvSpPr>
        <p:spPr>
          <a:xfrm>
            <a:off x="181775" y="181775"/>
            <a:ext cx="7505700" cy="9546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333"/>
              <a:t>Interventions</a:t>
            </a:r>
            <a:endParaRPr sz="3333"/>
          </a:p>
          <a:p>
            <a:pPr marL="0" lvl="0" indent="0" algn="l" rtl="0">
              <a:spcBef>
                <a:spcPts val="0"/>
              </a:spcBef>
              <a:spcAft>
                <a:spcPts val="0"/>
              </a:spcAft>
              <a:buNone/>
            </a:pPr>
            <a:r>
              <a:rPr lang="en" sz="1550"/>
              <a:t>Kimberly Allen </a:t>
            </a:r>
            <a:endParaRPr sz="1550"/>
          </a:p>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grpSp>
        <p:nvGrpSpPr>
          <p:cNvPr id="1197" name="Google Shape;1197;p83"/>
          <p:cNvGrpSpPr/>
          <p:nvPr/>
        </p:nvGrpSpPr>
        <p:grpSpPr>
          <a:xfrm>
            <a:off x="831250" y="2126566"/>
            <a:ext cx="4259472" cy="2664718"/>
            <a:chOff x="0" y="1189989"/>
            <a:chExt cx="3546900" cy="3482836"/>
          </a:xfrm>
        </p:grpSpPr>
        <p:sp>
          <p:nvSpPr>
            <p:cNvPr id="1198" name="Google Shape;1198;p83"/>
            <p:cNvSpPr/>
            <p:nvPr/>
          </p:nvSpPr>
          <p:spPr>
            <a:xfrm>
              <a:off x="0" y="1189989"/>
              <a:ext cx="3546900" cy="669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Nunito"/>
                  <a:ea typeface="Nunito"/>
                  <a:cs typeface="Nunito"/>
                  <a:sym typeface="Nunito"/>
                </a:rPr>
                <a:t>Limit Human Land Disturbance</a:t>
              </a:r>
              <a:endParaRPr sz="1700">
                <a:solidFill>
                  <a:srgbClr val="FFFFFF"/>
                </a:solidFill>
                <a:latin typeface="Nunito"/>
                <a:ea typeface="Nunito"/>
                <a:cs typeface="Nunito"/>
                <a:sym typeface="Nunito"/>
              </a:endParaRPr>
            </a:p>
          </p:txBody>
        </p:sp>
        <p:sp>
          <p:nvSpPr>
            <p:cNvPr id="1199" name="Google Shape;1199;p83"/>
            <p:cNvSpPr txBox="1"/>
            <p:nvPr/>
          </p:nvSpPr>
          <p:spPr>
            <a:xfrm>
              <a:off x="337837" y="2057125"/>
              <a:ext cx="28293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Nunito"/>
                  <a:ea typeface="Nunito"/>
                  <a:cs typeface="Nunito"/>
                  <a:sym typeface="Nunito"/>
                </a:rPr>
                <a:t>Pros: Encourage flora and fauna regrowth and stabilization. Limit soil erosion. Eliminate pollution.</a:t>
              </a:r>
              <a:endParaRPr>
                <a:latin typeface="Nunito"/>
                <a:ea typeface="Nunito"/>
                <a:cs typeface="Nunito"/>
                <a:sym typeface="Nunito"/>
              </a:endParaRPr>
            </a:p>
            <a:p>
              <a:pPr marL="0" lvl="0" indent="0" algn="l" rtl="0">
                <a:lnSpc>
                  <a:spcPct val="115000"/>
                </a:lnSpc>
                <a:spcBef>
                  <a:spcPts val="0"/>
                </a:spcBef>
                <a:spcAft>
                  <a:spcPts val="0"/>
                </a:spcAft>
                <a:buNone/>
              </a:pPr>
              <a:endParaRPr>
                <a:latin typeface="Nunito"/>
                <a:ea typeface="Nunito"/>
                <a:cs typeface="Nunito"/>
                <a:sym typeface="Nunito"/>
              </a:endParaRPr>
            </a:p>
            <a:p>
              <a:pPr marL="0" lvl="0" indent="0" algn="l" rtl="0">
                <a:lnSpc>
                  <a:spcPct val="115000"/>
                </a:lnSpc>
                <a:spcBef>
                  <a:spcPts val="0"/>
                </a:spcBef>
                <a:spcAft>
                  <a:spcPts val="0"/>
                </a:spcAft>
                <a:buNone/>
              </a:pPr>
              <a:r>
                <a:rPr lang="en">
                  <a:latin typeface="Nunito"/>
                  <a:ea typeface="Nunito"/>
                  <a:cs typeface="Nunito"/>
                  <a:sym typeface="Nunito"/>
                </a:rPr>
                <a:t>Cons: Limits recreation opportunities. Limits education capabilities.</a:t>
              </a:r>
              <a:endParaRPr>
                <a:latin typeface="Nunito"/>
                <a:ea typeface="Nunito"/>
                <a:cs typeface="Nunito"/>
                <a:sym typeface="Nunito"/>
              </a:endParaRPr>
            </a:p>
          </p:txBody>
        </p:sp>
      </p:grpSp>
      <p:grpSp>
        <p:nvGrpSpPr>
          <p:cNvPr id="1200" name="Google Shape;1200;p83"/>
          <p:cNvGrpSpPr/>
          <p:nvPr/>
        </p:nvGrpSpPr>
        <p:grpSpPr>
          <a:xfrm>
            <a:off x="4366945" y="2126402"/>
            <a:ext cx="3969815" cy="2664882"/>
            <a:chOff x="2944204" y="1189775"/>
            <a:chExt cx="3305700" cy="3483050"/>
          </a:xfrm>
        </p:grpSpPr>
        <p:sp>
          <p:nvSpPr>
            <p:cNvPr id="1201" name="Google Shape;1201;p83"/>
            <p:cNvSpPr/>
            <p:nvPr/>
          </p:nvSpPr>
          <p:spPr>
            <a:xfrm>
              <a:off x="2944204" y="1189775"/>
              <a:ext cx="3305700" cy="669000"/>
            </a:xfrm>
            <a:prstGeom prst="chevron">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Control Deer Herd Numbers</a:t>
              </a:r>
              <a:endParaRPr sz="1600">
                <a:solidFill>
                  <a:srgbClr val="FFFFFF"/>
                </a:solidFill>
                <a:latin typeface="Nunito"/>
                <a:ea typeface="Nunito"/>
                <a:cs typeface="Nunito"/>
                <a:sym typeface="Nunito"/>
              </a:endParaRPr>
            </a:p>
          </p:txBody>
        </p:sp>
        <p:sp>
          <p:nvSpPr>
            <p:cNvPr id="1202" name="Google Shape;1202;p83"/>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Nunito"/>
                  <a:ea typeface="Nunito"/>
                  <a:cs typeface="Nunito"/>
                  <a:sym typeface="Nunito"/>
                </a:rPr>
                <a:t>Pros: Relieves stress on flora while it grows.</a:t>
              </a:r>
              <a:endParaRPr>
                <a:latin typeface="Nunito"/>
                <a:ea typeface="Nunito"/>
                <a:cs typeface="Nunito"/>
                <a:sym typeface="Nunito"/>
              </a:endParaRPr>
            </a:p>
            <a:p>
              <a:pPr marL="0" lvl="0" indent="0" algn="l" rtl="0">
                <a:lnSpc>
                  <a:spcPct val="115000"/>
                </a:lnSpc>
                <a:spcBef>
                  <a:spcPts val="0"/>
                </a:spcBef>
                <a:spcAft>
                  <a:spcPts val="0"/>
                </a:spcAft>
                <a:buNone/>
              </a:pPr>
              <a:endParaRPr>
                <a:latin typeface="Nunito"/>
                <a:ea typeface="Nunito"/>
                <a:cs typeface="Nunito"/>
                <a:sym typeface="Nunito"/>
              </a:endParaRPr>
            </a:p>
            <a:p>
              <a:pPr marL="0" lvl="0" indent="0" algn="l" rtl="0">
                <a:lnSpc>
                  <a:spcPct val="115000"/>
                </a:lnSpc>
                <a:spcBef>
                  <a:spcPts val="0"/>
                </a:spcBef>
                <a:spcAft>
                  <a:spcPts val="0"/>
                </a:spcAft>
                <a:buNone/>
              </a:pPr>
              <a:r>
                <a:rPr lang="en">
                  <a:latin typeface="Nunito"/>
                  <a:ea typeface="Nunito"/>
                  <a:cs typeface="Nunito"/>
                  <a:sym typeface="Nunito"/>
                </a:rPr>
                <a:t>Cons: Must be regulated. Landowners may not consent to public hunting</a:t>
              </a:r>
              <a:r>
                <a:rPr lang="en">
                  <a:solidFill>
                    <a:srgbClr val="111111"/>
                  </a:solidFill>
                  <a:latin typeface="Nunito"/>
                  <a:ea typeface="Nunito"/>
                  <a:cs typeface="Nunito"/>
                  <a:sym typeface="Nunito"/>
                </a:rPr>
                <a:t>. Human land disturbance.</a:t>
              </a:r>
              <a:endParaRPr sz="1500">
                <a:solidFill>
                  <a:srgbClr val="111111"/>
                </a:solidFill>
                <a:latin typeface="Nunito"/>
                <a:ea typeface="Nunito"/>
                <a:cs typeface="Nunito"/>
                <a:sym typeface="Nunito"/>
              </a:endParaRPr>
            </a:p>
          </p:txBody>
        </p:sp>
      </p:grpSp>
      <p:sp>
        <p:nvSpPr>
          <p:cNvPr id="1203" name="Google Shape;1203;p83"/>
          <p:cNvSpPr/>
          <p:nvPr/>
        </p:nvSpPr>
        <p:spPr>
          <a:xfrm>
            <a:off x="1165950" y="1136375"/>
            <a:ext cx="6812100" cy="6675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1"/>
                </a:solidFill>
                <a:latin typeface="Nunito"/>
                <a:ea typeface="Nunito"/>
                <a:cs typeface="Nunito"/>
                <a:sym typeface="Nunito"/>
              </a:rPr>
              <a:t>Increased Resilience and Stability</a:t>
            </a:r>
            <a:endParaRPr>
              <a:latin typeface="Nunito"/>
              <a:ea typeface="Nunito"/>
              <a:cs typeface="Nunito"/>
              <a:sym typeface="Nunito"/>
            </a:endParaRPr>
          </a:p>
        </p:txBody>
      </p:sp>
      <p:sp>
        <p:nvSpPr>
          <p:cNvPr id="1204" name="Google Shape;1204;p83"/>
          <p:cNvSpPr txBox="1">
            <a:spLocks noGrp="1"/>
          </p:cNvSpPr>
          <p:nvPr>
            <p:ph type="title"/>
          </p:nvPr>
        </p:nvSpPr>
        <p:spPr>
          <a:xfrm>
            <a:off x="181775" y="181775"/>
            <a:ext cx="7505700" cy="9546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333"/>
              <a:t>Interventions</a:t>
            </a:r>
            <a:endParaRPr sz="3333"/>
          </a:p>
          <a:p>
            <a:pPr marL="0" lvl="0" indent="0" algn="l" rtl="0">
              <a:spcBef>
                <a:spcPts val="0"/>
              </a:spcBef>
              <a:spcAft>
                <a:spcPts val="0"/>
              </a:spcAft>
              <a:buNone/>
            </a:pPr>
            <a:r>
              <a:rPr lang="en" sz="1550"/>
              <a:t>Kimberly Allen </a:t>
            </a:r>
            <a:endParaRPr sz="1550"/>
          </a:p>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1209" name="Google Shape;1209;p84"/>
          <p:cNvGrpSpPr/>
          <p:nvPr/>
        </p:nvGrpSpPr>
        <p:grpSpPr>
          <a:xfrm>
            <a:off x="654525" y="2275858"/>
            <a:ext cx="4481863" cy="2867767"/>
            <a:chOff x="0" y="1189989"/>
            <a:chExt cx="3546900" cy="3482836"/>
          </a:xfrm>
        </p:grpSpPr>
        <p:sp>
          <p:nvSpPr>
            <p:cNvPr id="1210" name="Google Shape;1210;p84"/>
            <p:cNvSpPr/>
            <p:nvPr/>
          </p:nvSpPr>
          <p:spPr>
            <a:xfrm>
              <a:off x="0" y="1189989"/>
              <a:ext cx="3546900" cy="669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Nunito"/>
                  <a:ea typeface="Nunito"/>
                  <a:cs typeface="Nunito"/>
                  <a:sym typeface="Nunito"/>
                </a:rPr>
                <a:t>Restrict Fishing During Droughts</a:t>
              </a:r>
              <a:endParaRPr>
                <a:solidFill>
                  <a:srgbClr val="FFFFFF"/>
                </a:solidFill>
                <a:latin typeface="Nunito"/>
                <a:ea typeface="Nunito"/>
                <a:cs typeface="Nunito"/>
                <a:sym typeface="Nunito"/>
              </a:endParaRPr>
            </a:p>
          </p:txBody>
        </p:sp>
        <p:sp>
          <p:nvSpPr>
            <p:cNvPr id="1211" name="Google Shape;1211;p84"/>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Nunito"/>
                  <a:ea typeface="Nunito"/>
                  <a:cs typeface="Nunito"/>
                  <a:sym typeface="Nunito"/>
                </a:rPr>
                <a:t>Pros: Increase rate of recovery after droughts.</a:t>
              </a:r>
              <a:endParaRPr>
                <a:latin typeface="Nunito"/>
                <a:ea typeface="Nunito"/>
                <a:cs typeface="Nunito"/>
                <a:sym typeface="Nunito"/>
              </a:endParaRPr>
            </a:p>
            <a:p>
              <a:pPr marL="0" lvl="0" indent="0" algn="l" rtl="0">
                <a:lnSpc>
                  <a:spcPct val="115000"/>
                </a:lnSpc>
                <a:spcBef>
                  <a:spcPts val="0"/>
                </a:spcBef>
                <a:spcAft>
                  <a:spcPts val="0"/>
                </a:spcAft>
                <a:buNone/>
              </a:pPr>
              <a:endParaRPr>
                <a:latin typeface="Nunito"/>
                <a:ea typeface="Nunito"/>
                <a:cs typeface="Nunito"/>
                <a:sym typeface="Nunito"/>
              </a:endParaRPr>
            </a:p>
            <a:p>
              <a:pPr marL="0" lvl="0" indent="0" algn="l" rtl="0">
                <a:lnSpc>
                  <a:spcPct val="115000"/>
                </a:lnSpc>
                <a:spcBef>
                  <a:spcPts val="0"/>
                </a:spcBef>
                <a:spcAft>
                  <a:spcPts val="0"/>
                </a:spcAft>
                <a:buNone/>
              </a:pPr>
              <a:r>
                <a:rPr lang="en">
                  <a:latin typeface="Nunito"/>
                  <a:ea typeface="Nunito"/>
                  <a:cs typeface="Nunito"/>
                  <a:sym typeface="Nunito"/>
                </a:rPr>
                <a:t>Cons: Must be regulated and requires enforcement.</a:t>
              </a:r>
              <a:endParaRPr sz="1200">
                <a:latin typeface="Nunito"/>
                <a:ea typeface="Nunito"/>
                <a:cs typeface="Nunito"/>
                <a:sym typeface="Nunito"/>
              </a:endParaRPr>
            </a:p>
          </p:txBody>
        </p:sp>
      </p:grpSp>
      <p:grpSp>
        <p:nvGrpSpPr>
          <p:cNvPr id="1212" name="Google Shape;1212;p84"/>
          <p:cNvGrpSpPr/>
          <p:nvPr/>
        </p:nvGrpSpPr>
        <p:grpSpPr>
          <a:xfrm>
            <a:off x="4374821" y="2275682"/>
            <a:ext cx="4177083" cy="2867943"/>
            <a:chOff x="2944204" y="1189775"/>
            <a:chExt cx="3305700" cy="3483050"/>
          </a:xfrm>
        </p:grpSpPr>
        <p:sp>
          <p:nvSpPr>
            <p:cNvPr id="1213" name="Google Shape;1213;p84"/>
            <p:cNvSpPr/>
            <p:nvPr/>
          </p:nvSpPr>
          <p:spPr>
            <a:xfrm>
              <a:off x="2944204" y="1189775"/>
              <a:ext cx="3305700" cy="669000"/>
            </a:xfrm>
            <a:prstGeom prst="chevron">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Nunito"/>
                  <a:ea typeface="Nunito"/>
                  <a:cs typeface="Nunito"/>
                  <a:sym typeface="Nunito"/>
                </a:rPr>
                <a:t>Planting Trees and Water Gardens</a:t>
              </a:r>
              <a:endParaRPr>
                <a:solidFill>
                  <a:srgbClr val="FFFFFF"/>
                </a:solidFill>
                <a:latin typeface="Nunito"/>
                <a:ea typeface="Nunito"/>
                <a:cs typeface="Nunito"/>
                <a:sym typeface="Nunito"/>
              </a:endParaRPr>
            </a:p>
          </p:txBody>
        </p:sp>
        <p:sp>
          <p:nvSpPr>
            <p:cNvPr id="1214" name="Google Shape;1214;p84"/>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Nunito"/>
                  <a:ea typeface="Nunito"/>
                  <a:cs typeface="Nunito"/>
                  <a:sym typeface="Nunito"/>
                </a:rPr>
                <a:t>Pros: Shades the ground and keeps it cooler, filter stormwater runoff, decrease pollution from sediment and fertilizers, attract native species.</a:t>
              </a:r>
              <a:endParaRPr>
                <a:latin typeface="Nunito"/>
                <a:ea typeface="Nunito"/>
                <a:cs typeface="Nunito"/>
                <a:sym typeface="Nunito"/>
              </a:endParaRPr>
            </a:p>
            <a:p>
              <a:pPr marL="0" lvl="0" indent="0" algn="l" rtl="0">
                <a:lnSpc>
                  <a:spcPct val="115000"/>
                </a:lnSpc>
                <a:spcBef>
                  <a:spcPts val="0"/>
                </a:spcBef>
                <a:spcAft>
                  <a:spcPts val="0"/>
                </a:spcAft>
                <a:buNone/>
              </a:pPr>
              <a:endParaRPr>
                <a:latin typeface="Nunito"/>
                <a:ea typeface="Nunito"/>
                <a:cs typeface="Nunito"/>
                <a:sym typeface="Nunito"/>
              </a:endParaRPr>
            </a:p>
            <a:p>
              <a:pPr marL="0" lvl="0" indent="0" algn="l" rtl="0">
                <a:lnSpc>
                  <a:spcPct val="115000"/>
                </a:lnSpc>
                <a:spcBef>
                  <a:spcPts val="0"/>
                </a:spcBef>
                <a:spcAft>
                  <a:spcPts val="0"/>
                </a:spcAft>
                <a:buNone/>
              </a:pPr>
              <a:r>
                <a:rPr lang="en">
                  <a:latin typeface="Nunito"/>
                  <a:ea typeface="Nunito"/>
                  <a:cs typeface="Nunito"/>
                  <a:sym typeface="Nunito"/>
                </a:rPr>
                <a:t>Cons: Requires construction.</a:t>
              </a:r>
              <a:endParaRPr sz="1200">
                <a:latin typeface="Nunito"/>
                <a:ea typeface="Nunito"/>
                <a:cs typeface="Nunito"/>
                <a:sym typeface="Nunito"/>
              </a:endParaRPr>
            </a:p>
          </p:txBody>
        </p:sp>
      </p:grpSp>
      <p:sp>
        <p:nvSpPr>
          <p:cNvPr id="1215" name="Google Shape;1215;p84"/>
          <p:cNvSpPr/>
          <p:nvPr/>
        </p:nvSpPr>
        <p:spPr>
          <a:xfrm>
            <a:off x="973350" y="1372275"/>
            <a:ext cx="6812100" cy="6675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1"/>
                </a:solidFill>
                <a:latin typeface="Nunito"/>
                <a:ea typeface="Nunito"/>
                <a:cs typeface="Nunito"/>
                <a:sym typeface="Nunito"/>
              </a:rPr>
              <a:t>Increased Resilience and Stability</a:t>
            </a:r>
            <a:endParaRPr>
              <a:latin typeface="Nunito"/>
              <a:ea typeface="Nunito"/>
              <a:cs typeface="Nunito"/>
              <a:sym typeface="Nunito"/>
            </a:endParaRPr>
          </a:p>
        </p:txBody>
      </p:sp>
      <p:sp>
        <p:nvSpPr>
          <p:cNvPr id="1216" name="Google Shape;1216;p84"/>
          <p:cNvSpPr txBox="1">
            <a:spLocks noGrp="1"/>
          </p:cNvSpPr>
          <p:nvPr>
            <p:ph type="title"/>
          </p:nvPr>
        </p:nvSpPr>
        <p:spPr>
          <a:xfrm>
            <a:off x="181775" y="181775"/>
            <a:ext cx="7505700" cy="9546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333"/>
              <a:t>Interventions</a:t>
            </a:r>
            <a:endParaRPr sz="3333"/>
          </a:p>
          <a:p>
            <a:pPr marL="0" lvl="0" indent="0" algn="l" rtl="0">
              <a:spcBef>
                <a:spcPts val="0"/>
              </a:spcBef>
              <a:spcAft>
                <a:spcPts val="0"/>
              </a:spcAft>
              <a:buNone/>
            </a:pPr>
            <a:r>
              <a:rPr lang="en" sz="1550"/>
              <a:t>Kimberly Allen </a:t>
            </a:r>
            <a:endParaRPr sz="1550"/>
          </a:p>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0"/>
          <p:cNvSpPr txBox="1">
            <a:spLocks noGrp="1"/>
          </p:cNvSpPr>
          <p:nvPr>
            <p:ph type="body" idx="1"/>
          </p:nvPr>
        </p:nvSpPr>
        <p:spPr>
          <a:xfrm>
            <a:off x="819150" y="1761100"/>
            <a:ext cx="7505700" cy="2448000"/>
          </a:xfrm>
          <a:prstGeom prst="rect">
            <a:avLst/>
          </a:prstGeom>
        </p:spPr>
        <p:txBody>
          <a:bodyPr spcFirstLastPara="1" wrap="square" lIns="91425" tIns="91425" rIns="91425" bIns="91425" anchor="t" anchorCtr="0">
            <a:noAutofit/>
          </a:bodyPr>
          <a:lstStyle/>
          <a:p>
            <a:pPr marL="457200" lvl="0" indent="-342900" algn="l" rtl="0">
              <a:lnSpc>
                <a:spcPct val="80000"/>
              </a:lnSpc>
              <a:spcBef>
                <a:spcPts val="0"/>
              </a:spcBef>
              <a:spcAft>
                <a:spcPts val="0"/>
              </a:spcAft>
              <a:buSzPts val="1800"/>
              <a:buFont typeface="Nunito"/>
              <a:buChar char="●"/>
            </a:pPr>
            <a:r>
              <a:rPr lang="en" sz="1800">
                <a:latin typeface="Nunito"/>
                <a:ea typeface="Nunito"/>
                <a:cs typeface="Nunito"/>
                <a:sym typeface="Nunito"/>
              </a:rPr>
              <a:t>Informing the audience of the decision space, who is involved and who should be included. </a:t>
            </a:r>
            <a:endParaRPr sz="1800">
              <a:latin typeface="Nunito"/>
              <a:ea typeface="Nunito"/>
              <a:cs typeface="Nunito"/>
              <a:sym typeface="Nunito"/>
            </a:endParaRPr>
          </a:p>
          <a:p>
            <a:pPr marL="914400" lvl="0" indent="0" algn="l" rtl="0">
              <a:lnSpc>
                <a:spcPct val="80000"/>
              </a:lnSpc>
              <a:spcBef>
                <a:spcPts val="0"/>
              </a:spcBef>
              <a:spcAft>
                <a:spcPts val="0"/>
              </a:spcAft>
              <a:buNone/>
            </a:pPr>
            <a:endParaRPr sz="1800">
              <a:latin typeface="Nunito"/>
              <a:ea typeface="Nunito"/>
              <a:cs typeface="Nunito"/>
              <a:sym typeface="Nunito"/>
            </a:endParaRPr>
          </a:p>
          <a:p>
            <a:pPr marL="457200" lvl="0" indent="-342900" algn="l" rtl="0">
              <a:lnSpc>
                <a:spcPct val="80000"/>
              </a:lnSpc>
              <a:spcBef>
                <a:spcPts val="0"/>
              </a:spcBef>
              <a:spcAft>
                <a:spcPts val="0"/>
              </a:spcAft>
              <a:buSzPts val="1800"/>
              <a:buFont typeface="Nunito"/>
              <a:buChar char="●"/>
            </a:pPr>
            <a:r>
              <a:rPr lang="en" sz="1800">
                <a:latin typeface="Nunito"/>
                <a:ea typeface="Nunito"/>
                <a:cs typeface="Nunito"/>
                <a:sym typeface="Nunito"/>
              </a:rPr>
              <a:t>Addressing the wicked problem that the system faces. </a:t>
            </a:r>
            <a:endParaRPr sz="1800">
              <a:latin typeface="Nunito"/>
              <a:ea typeface="Nunito"/>
              <a:cs typeface="Nunito"/>
              <a:sym typeface="Nunito"/>
            </a:endParaRPr>
          </a:p>
          <a:p>
            <a:pPr marL="914400" lvl="0" indent="0" algn="l" rtl="0">
              <a:lnSpc>
                <a:spcPct val="80000"/>
              </a:lnSpc>
              <a:spcBef>
                <a:spcPts val="0"/>
              </a:spcBef>
              <a:spcAft>
                <a:spcPts val="0"/>
              </a:spcAft>
              <a:buNone/>
            </a:pPr>
            <a:endParaRPr sz="1800">
              <a:latin typeface="Nunito"/>
              <a:ea typeface="Nunito"/>
              <a:cs typeface="Nunito"/>
              <a:sym typeface="Nunito"/>
            </a:endParaRPr>
          </a:p>
          <a:p>
            <a:pPr marL="457200" lvl="0" indent="-342900" algn="l" rtl="0">
              <a:lnSpc>
                <a:spcPct val="80000"/>
              </a:lnSpc>
              <a:spcBef>
                <a:spcPts val="0"/>
              </a:spcBef>
              <a:spcAft>
                <a:spcPts val="0"/>
              </a:spcAft>
              <a:buSzPts val="1800"/>
              <a:buFont typeface="Nunito"/>
              <a:buChar char="●"/>
            </a:pPr>
            <a:r>
              <a:rPr lang="en" sz="1800">
                <a:latin typeface="Nunito"/>
                <a:ea typeface="Nunito"/>
                <a:cs typeface="Nunito"/>
                <a:sym typeface="Nunito"/>
              </a:rPr>
              <a:t>Discussing and understanding the system as it interacts within and outside of itself. </a:t>
            </a:r>
            <a:endParaRPr sz="1800">
              <a:latin typeface="Nunito"/>
              <a:ea typeface="Nunito"/>
              <a:cs typeface="Nunito"/>
              <a:sym typeface="Nunito"/>
            </a:endParaRPr>
          </a:p>
          <a:p>
            <a:pPr marL="914400" lvl="0" indent="0" algn="l" rtl="0">
              <a:lnSpc>
                <a:spcPct val="80000"/>
              </a:lnSpc>
              <a:spcBef>
                <a:spcPts val="0"/>
              </a:spcBef>
              <a:spcAft>
                <a:spcPts val="0"/>
              </a:spcAft>
              <a:buNone/>
            </a:pPr>
            <a:endParaRPr sz="1800">
              <a:latin typeface="Nunito"/>
              <a:ea typeface="Nunito"/>
              <a:cs typeface="Nunito"/>
              <a:sym typeface="Nunito"/>
            </a:endParaRPr>
          </a:p>
          <a:p>
            <a:pPr marL="457200" lvl="0" indent="-342900" algn="l" rtl="0">
              <a:lnSpc>
                <a:spcPct val="80000"/>
              </a:lnSpc>
              <a:spcBef>
                <a:spcPts val="0"/>
              </a:spcBef>
              <a:spcAft>
                <a:spcPts val="0"/>
              </a:spcAft>
              <a:buSzPts val="1800"/>
              <a:buFont typeface="Nunito"/>
              <a:buChar char="●"/>
            </a:pPr>
            <a:r>
              <a:rPr lang="en" sz="1800">
                <a:latin typeface="Nunito"/>
                <a:ea typeface="Nunito"/>
                <a:cs typeface="Nunito"/>
                <a:sym typeface="Nunito"/>
              </a:rPr>
              <a:t>Producing futures, outcomes and possible solutions for the system. </a:t>
            </a:r>
            <a:endParaRPr sz="1800">
              <a:latin typeface="Nunito"/>
              <a:ea typeface="Nunito"/>
              <a:cs typeface="Nunito"/>
              <a:sym typeface="Nunito"/>
            </a:endParaRPr>
          </a:p>
          <a:p>
            <a:pPr marL="914400" lvl="0" indent="0" algn="l" rtl="0">
              <a:lnSpc>
                <a:spcPct val="80000"/>
              </a:lnSpc>
              <a:spcBef>
                <a:spcPts val="0"/>
              </a:spcBef>
              <a:spcAft>
                <a:spcPts val="0"/>
              </a:spcAft>
              <a:buNone/>
            </a:pPr>
            <a:endParaRPr sz="1800">
              <a:latin typeface="Nunito"/>
              <a:ea typeface="Nunito"/>
              <a:cs typeface="Nunito"/>
              <a:sym typeface="Nunito"/>
            </a:endParaRPr>
          </a:p>
          <a:p>
            <a:pPr marL="457200" lvl="0" indent="-342900" algn="l" rtl="0">
              <a:lnSpc>
                <a:spcPct val="80000"/>
              </a:lnSpc>
              <a:spcBef>
                <a:spcPts val="0"/>
              </a:spcBef>
              <a:spcAft>
                <a:spcPts val="0"/>
              </a:spcAft>
              <a:buSzPts val="1800"/>
              <a:buFont typeface="Nunito"/>
              <a:buChar char="●"/>
            </a:pPr>
            <a:r>
              <a:rPr lang="en" sz="1800">
                <a:latin typeface="Nunito"/>
                <a:ea typeface="Nunito"/>
                <a:cs typeface="Nunito"/>
                <a:sym typeface="Nunito"/>
              </a:rPr>
              <a:t>Give recommendations for the stakeholders to ensure the the longevity of the system. </a:t>
            </a:r>
            <a:endParaRPr sz="1800">
              <a:latin typeface="Nunito"/>
              <a:ea typeface="Nunito"/>
              <a:cs typeface="Nunito"/>
              <a:sym typeface="Nunito"/>
            </a:endParaRPr>
          </a:p>
        </p:txBody>
      </p:sp>
      <p:sp>
        <p:nvSpPr>
          <p:cNvPr id="263" name="Google Shape;263;p40"/>
          <p:cNvSpPr txBox="1"/>
          <p:nvPr/>
        </p:nvSpPr>
        <p:spPr>
          <a:xfrm>
            <a:off x="487948" y="913300"/>
            <a:ext cx="8168100" cy="847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 sz="3500">
                <a:solidFill>
                  <a:schemeClr val="dk2"/>
                </a:solidFill>
                <a:latin typeface="Nunito"/>
                <a:ea typeface="Nunito"/>
                <a:cs typeface="Nunito"/>
                <a:sym typeface="Nunito"/>
              </a:rPr>
              <a:t>Our Goals Include: </a:t>
            </a:r>
            <a:endParaRPr sz="3500">
              <a:solidFill>
                <a:schemeClr val="dk2"/>
              </a:solidFill>
              <a:latin typeface="Nunito"/>
              <a:ea typeface="Nunito"/>
              <a:cs typeface="Nunito"/>
              <a:sym typeface="Nunito"/>
            </a:endParaRPr>
          </a:p>
        </p:txBody>
      </p:sp>
      <p:sp>
        <p:nvSpPr>
          <p:cNvPr id="264" name="Google Shape;264;p40"/>
          <p:cNvSpPr txBox="1"/>
          <p:nvPr/>
        </p:nvSpPr>
        <p:spPr>
          <a:xfrm>
            <a:off x="206675" y="209175"/>
            <a:ext cx="5780400" cy="8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lt1"/>
                </a:solidFill>
                <a:latin typeface="Nunito"/>
                <a:ea typeface="Nunito"/>
                <a:cs typeface="Nunito"/>
                <a:sym typeface="Nunito"/>
              </a:rPr>
              <a:t>Introduction</a:t>
            </a:r>
            <a:endParaRPr sz="2500">
              <a:solidFill>
                <a:schemeClr val="lt1"/>
              </a:solidFill>
              <a:latin typeface="Nunito"/>
              <a:ea typeface="Nunito"/>
              <a:cs typeface="Nunito"/>
              <a:sym typeface="Nunito"/>
            </a:endParaRPr>
          </a:p>
          <a:p>
            <a:pPr marL="0" lvl="0" indent="0" algn="l" rtl="0">
              <a:spcBef>
                <a:spcPts val="0"/>
              </a:spcBef>
              <a:spcAft>
                <a:spcPts val="0"/>
              </a:spcAft>
              <a:buNone/>
            </a:pPr>
            <a:r>
              <a:rPr lang="en" sz="1550">
                <a:solidFill>
                  <a:schemeClr val="lt1"/>
                </a:solidFill>
                <a:latin typeface="Nunito"/>
                <a:ea typeface="Nunito"/>
                <a:cs typeface="Nunito"/>
                <a:sym typeface="Nunito"/>
              </a:rPr>
              <a:t>Keigan A. Thornton</a:t>
            </a:r>
            <a:endParaRPr sz="2500">
              <a:solidFill>
                <a:schemeClr val="lt1"/>
              </a:solidFill>
              <a:latin typeface="Nunito"/>
              <a:ea typeface="Nunito"/>
              <a:cs typeface="Nunito"/>
              <a:sym typeface="Nuni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grpSp>
        <p:nvGrpSpPr>
          <p:cNvPr id="1221" name="Google Shape;1221;p85"/>
          <p:cNvGrpSpPr/>
          <p:nvPr/>
        </p:nvGrpSpPr>
        <p:grpSpPr>
          <a:xfrm>
            <a:off x="790500" y="2185030"/>
            <a:ext cx="4195628" cy="2866559"/>
            <a:chOff x="-52600" y="1189764"/>
            <a:chExt cx="3546900" cy="3483061"/>
          </a:xfrm>
        </p:grpSpPr>
        <p:sp>
          <p:nvSpPr>
            <p:cNvPr id="1222" name="Google Shape;1222;p85"/>
            <p:cNvSpPr/>
            <p:nvPr/>
          </p:nvSpPr>
          <p:spPr>
            <a:xfrm>
              <a:off x="-52600" y="1189764"/>
              <a:ext cx="3546900" cy="669000"/>
            </a:xfrm>
            <a:prstGeom prst="homePlat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Nunito"/>
                  <a:ea typeface="Nunito"/>
                  <a:cs typeface="Nunito"/>
                  <a:sym typeface="Nunito"/>
                </a:rPr>
                <a:t>Friends of Piney Run</a:t>
              </a:r>
              <a:endParaRPr sz="1600">
                <a:solidFill>
                  <a:srgbClr val="FFFFFF"/>
                </a:solidFill>
                <a:latin typeface="Nunito"/>
                <a:ea typeface="Nunito"/>
                <a:cs typeface="Nunito"/>
                <a:sym typeface="Nunito"/>
              </a:endParaRPr>
            </a:p>
          </p:txBody>
        </p:sp>
        <p:sp>
          <p:nvSpPr>
            <p:cNvPr id="1223" name="Google Shape;1223;p85"/>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Nunito"/>
                <a:ea typeface="Nunito"/>
                <a:cs typeface="Nunito"/>
                <a:sym typeface="Nunito"/>
              </a:endParaRPr>
            </a:p>
          </p:txBody>
        </p:sp>
      </p:grpSp>
      <p:grpSp>
        <p:nvGrpSpPr>
          <p:cNvPr id="1224" name="Google Shape;1224;p85"/>
          <p:cNvGrpSpPr/>
          <p:nvPr/>
        </p:nvGrpSpPr>
        <p:grpSpPr>
          <a:xfrm>
            <a:off x="4335420" y="2185038"/>
            <a:ext cx="3910313" cy="2866558"/>
            <a:chOff x="2944204" y="1189775"/>
            <a:chExt cx="3305700" cy="3483059"/>
          </a:xfrm>
        </p:grpSpPr>
        <p:sp>
          <p:nvSpPr>
            <p:cNvPr id="1225" name="Google Shape;1225;p85"/>
            <p:cNvSpPr/>
            <p:nvPr/>
          </p:nvSpPr>
          <p:spPr>
            <a:xfrm>
              <a:off x="2944204" y="1189775"/>
              <a:ext cx="3305700" cy="669000"/>
            </a:xfrm>
            <a:prstGeom prst="chevron">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Higher Education Monitoring and Analytics</a:t>
              </a:r>
              <a:endParaRPr>
                <a:solidFill>
                  <a:srgbClr val="FFFFFF"/>
                </a:solidFill>
                <a:latin typeface="Nunito"/>
                <a:ea typeface="Nunito"/>
                <a:cs typeface="Nunito"/>
                <a:sym typeface="Nunito"/>
              </a:endParaRPr>
            </a:p>
          </p:txBody>
        </p:sp>
        <p:sp>
          <p:nvSpPr>
            <p:cNvPr id="1226" name="Google Shape;1226;p85"/>
            <p:cNvSpPr txBox="1"/>
            <p:nvPr/>
          </p:nvSpPr>
          <p:spPr>
            <a:xfrm>
              <a:off x="3478955" y="2057134"/>
              <a:ext cx="25881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Nunito"/>
                  <a:ea typeface="Nunito"/>
                  <a:cs typeface="Nunito"/>
                  <a:sym typeface="Nunito"/>
                </a:rPr>
                <a:t>Pros:  Low cost human resource to monitor stream analytics and changes.</a:t>
              </a:r>
              <a:endParaRPr>
                <a:latin typeface="Nunito"/>
                <a:ea typeface="Nunito"/>
                <a:cs typeface="Nunito"/>
                <a:sym typeface="Nunito"/>
              </a:endParaRPr>
            </a:p>
            <a:p>
              <a:pPr marL="0" lvl="0" indent="0" algn="l" rtl="0">
                <a:lnSpc>
                  <a:spcPct val="115000"/>
                </a:lnSpc>
                <a:spcBef>
                  <a:spcPts val="0"/>
                </a:spcBef>
                <a:spcAft>
                  <a:spcPts val="0"/>
                </a:spcAft>
                <a:buNone/>
              </a:pPr>
              <a:endParaRPr>
                <a:latin typeface="Nunito"/>
                <a:ea typeface="Nunito"/>
                <a:cs typeface="Nunito"/>
                <a:sym typeface="Nunito"/>
              </a:endParaRPr>
            </a:p>
            <a:p>
              <a:pPr marL="0" lvl="0" indent="0" algn="l" rtl="0">
                <a:lnSpc>
                  <a:spcPct val="115000"/>
                </a:lnSpc>
                <a:spcBef>
                  <a:spcPts val="0"/>
                </a:spcBef>
                <a:spcAft>
                  <a:spcPts val="0"/>
                </a:spcAft>
                <a:buNone/>
              </a:pPr>
              <a:r>
                <a:rPr lang="en">
                  <a:latin typeface="Nunito"/>
                  <a:ea typeface="Nunito"/>
                  <a:cs typeface="Nunito"/>
                  <a:sym typeface="Nunito"/>
                </a:rPr>
                <a:t>Cons: Low interest. Inconsistent. Human land disturbance.</a:t>
              </a:r>
              <a:endParaRPr>
                <a:latin typeface="Nunito"/>
                <a:ea typeface="Nunito"/>
                <a:cs typeface="Nunito"/>
                <a:sym typeface="Nunito"/>
              </a:endParaRPr>
            </a:p>
          </p:txBody>
        </p:sp>
      </p:grpSp>
      <p:sp>
        <p:nvSpPr>
          <p:cNvPr id="1227" name="Google Shape;1227;p85"/>
          <p:cNvSpPr txBox="1"/>
          <p:nvPr/>
        </p:nvSpPr>
        <p:spPr>
          <a:xfrm>
            <a:off x="1041953" y="2863679"/>
            <a:ext cx="3548700" cy="188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latin typeface="Nunito"/>
                <a:ea typeface="Nunito"/>
                <a:cs typeface="Nunito"/>
                <a:sym typeface="Nunito"/>
              </a:rPr>
              <a:t>Pros: Grow collaborative capacity while indoctrinating the local youth with stewardship principles.</a:t>
            </a:r>
            <a:endParaRPr>
              <a:latin typeface="Nunito"/>
              <a:ea typeface="Nunito"/>
              <a:cs typeface="Nunito"/>
              <a:sym typeface="Nunito"/>
            </a:endParaRPr>
          </a:p>
          <a:p>
            <a:pPr marL="0" lvl="0" indent="0" algn="l" rtl="0">
              <a:lnSpc>
                <a:spcPct val="115000"/>
              </a:lnSpc>
              <a:spcBef>
                <a:spcPts val="0"/>
              </a:spcBef>
              <a:spcAft>
                <a:spcPts val="0"/>
              </a:spcAft>
              <a:buNone/>
            </a:pPr>
            <a:endParaRPr>
              <a:latin typeface="Nunito"/>
              <a:ea typeface="Nunito"/>
              <a:cs typeface="Nunito"/>
              <a:sym typeface="Nunito"/>
            </a:endParaRPr>
          </a:p>
          <a:p>
            <a:pPr marL="0" lvl="0" indent="0" algn="l" rtl="0">
              <a:lnSpc>
                <a:spcPct val="115000"/>
              </a:lnSpc>
              <a:spcBef>
                <a:spcPts val="0"/>
              </a:spcBef>
              <a:spcAft>
                <a:spcPts val="0"/>
              </a:spcAft>
              <a:buNone/>
            </a:pPr>
            <a:r>
              <a:rPr lang="en">
                <a:latin typeface="Nunito"/>
                <a:ea typeface="Nunito"/>
                <a:cs typeface="Nunito"/>
                <a:sym typeface="Nunito"/>
              </a:rPr>
              <a:t>Cons: Liability issues with having kids come to Piney Run. Possible low interest from schools. Human land disturbance.</a:t>
            </a:r>
            <a:endParaRPr>
              <a:latin typeface="Nunito"/>
              <a:ea typeface="Nunito"/>
              <a:cs typeface="Nunito"/>
              <a:sym typeface="Nunito"/>
            </a:endParaRPr>
          </a:p>
        </p:txBody>
      </p:sp>
      <p:sp>
        <p:nvSpPr>
          <p:cNvPr id="1228" name="Google Shape;1228;p85"/>
          <p:cNvSpPr/>
          <p:nvPr/>
        </p:nvSpPr>
        <p:spPr>
          <a:xfrm>
            <a:off x="1165950" y="1136375"/>
            <a:ext cx="6812100" cy="6675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1"/>
                </a:solidFill>
                <a:latin typeface="Nunito"/>
                <a:ea typeface="Nunito"/>
                <a:cs typeface="Nunito"/>
                <a:sym typeface="Nunito"/>
              </a:rPr>
              <a:t>Education</a:t>
            </a:r>
            <a:endParaRPr>
              <a:latin typeface="Nunito"/>
              <a:ea typeface="Nunito"/>
              <a:cs typeface="Nunito"/>
              <a:sym typeface="Nunito"/>
            </a:endParaRPr>
          </a:p>
        </p:txBody>
      </p:sp>
      <p:sp>
        <p:nvSpPr>
          <p:cNvPr id="1229" name="Google Shape;1229;p85"/>
          <p:cNvSpPr txBox="1">
            <a:spLocks noGrp="1"/>
          </p:cNvSpPr>
          <p:nvPr>
            <p:ph type="title"/>
          </p:nvPr>
        </p:nvSpPr>
        <p:spPr>
          <a:xfrm>
            <a:off x="181775" y="181775"/>
            <a:ext cx="7505700" cy="9546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333"/>
              <a:t>Interventions</a:t>
            </a:r>
            <a:endParaRPr sz="3333"/>
          </a:p>
          <a:p>
            <a:pPr marL="0" lvl="0" indent="0" algn="l" rtl="0">
              <a:spcBef>
                <a:spcPts val="0"/>
              </a:spcBef>
              <a:spcAft>
                <a:spcPts val="0"/>
              </a:spcAft>
              <a:buNone/>
            </a:pPr>
            <a:r>
              <a:rPr lang="en" sz="1550"/>
              <a:t>Kimberly Allen </a:t>
            </a:r>
            <a:endParaRPr sz="1550"/>
          </a:p>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grpSp>
        <p:nvGrpSpPr>
          <p:cNvPr id="1234" name="Google Shape;1234;p86"/>
          <p:cNvGrpSpPr/>
          <p:nvPr/>
        </p:nvGrpSpPr>
        <p:grpSpPr>
          <a:xfrm>
            <a:off x="5838575" y="1778402"/>
            <a:ext cx="3104772" cy="3099672"/>
            <a:chOff x="5838300" y="1086487"/>
            <a:chExt cx="3125400" cy="3586338"/>
          </a:xfrm>
        </p:grpSpPr>
        <p:sp>
          <p:nvSpPr>
            <p:cNvPr id="1235" name="Google Shape;1235;p86"/>
            <p:cNvSpPr/>
            <p:nvPr/>
          </p:nvSpPr>
          <p:spPr>
            <a:xfrm>
              <a:off x="5838300" y="1086487"/>
              <a:ext cx="3125400" cy="7722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a:solidFill>
                    <a:schemeClr val="dk1"/>
                  </a:solidFill>
                  <a:latin typeface="Nunito"/>
                  <a:ea typeface="Nunito"/>
                  <a:cs typeface="Nunito"/>
                  <a:sym typeface="Nunito"/>
                </a:rPr>
                <a:t>Building Relations With HWWTP</a:t>
              </a:r>
              <a:endParaRPr sz="1500">
                <a:solidFill>
                  <a:schemeClr val="dk1"/>
                </a:solidFill>
                <a:latin typeface="Nunito"/>
                <a:ea typeface="Nunito"/>
                <a:cs typeface="Nunito"/>
                <a:sym typeface="Nunito"/>
              </a:endParaRPr>
            </a:p>
          </p:txBody>
        </p:sp>
        <p:sp>
          <p:nvSpPr>
            <p:cNvPr id="1236" name="Google Shape;1236;p86"/>
            <p:cNvSpPr txBox="1"/>
            <p:nvPr/>
          </p:nvSpPr>
          <p:spPr>
            <a:xfrm>
              <a:off x="6167077" y="2057125"/>
              <a:ext cx="26463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Nunito"/>
                  <a:ea typeface="Nunito"/>
                  <a:cs typeface="Nunito"/>
                  <a:sym typeface="Nunito"/>
                </a:rPr>
                <a:t>Pros: The Hampstead treatment plant may be interested to improve practices. </a:t>
              </a:r>
              <a:endParaRPr>
                <a:latin typeface="Nunito"/>
                <a:ea typeface="Nunito"/>
                <a:cs typeface="Nunito"/>
                <a:sym typeface="Nunito"/>
              </a:endParaRPr>
            </a:p>
            <a:p>
              <a:pPr marL="0" lvl="0" indent="0" algn="l" rtl="0">
                <a:lnSpc>
                  <a:spcPct val="115000"/>
                </a:lnSpc>
                <a:spcBef>
                  <a:spcPts val="0"/>
                </a:spcBef>
                <a:spcAft>
                  <a:spcPts val="0"/>
                </a:spcAft>
                <a:buNone/>
              </a:pPr>
              <a:endParaRPr>
                <a:latin typeface="Nunito"/>
                <a:ea typeface="Nunito"/>
                <a:cs typeface="Nunito"/>
                <a:sym typeface="Nunito"/>
              </a:endParaRPr>
            </a:p>
            <a:p>
              <a:pPr marL="0" lvl="0" indent="0" algn="l" rtl="0">
                <a:lnSpc>
                  <a:spcPct val="115000"/>
                </a:lnSpc>
                <a:spcBef>
                  <a:spcPts val="0"/>
                </a:spcBef>
                <a:spcAft>
                  <a:spcPts val="0"/>
                </a:spcAft>
                <a:buNone/>
              </a:pPr>
              <a:r>
                <a:rPr lang="en">
                  <a:latin typeface="Nunito"/>
                  <a:ea typeface="Nunito"/>
                  <a:cs typeface="Nunito"/>
                  <a:sym typeface="Nunito"/>
                </a:rPr>
                <a:t>Cons: Plant may not be interested in improving practices. Piney Run would need a representative.</a:t>
              </a:r>
              <a:endParaRPr>
                <a:latin typeface="Nunito"/>
                <a:ea typeface="Nunito"/>
                <a:cs typeface="Nunito"/>
                <a:sym typeface="Nunito"/>
              </a:endParaRPr>
            </a:p>
          </p:txBody>
        </p:sp>
      </p:grpSp>
      <p:grpSp>
        <p:nvGrpSpPr>
          <p:cNvPr id="1237" name="Google Shape;1237;p86"/>
          <p:cNvGrpSpPr/>
          <p:nvPr/>
        </p:nvGrpSpPr>
        <p:grpSpPr>
          <a:xfrm>
            <a:off x="0" y="1778576"/>
            <a:ext cx="3033900" cy="3167498"/>
            <a:chOff x="0" y="1086688"/>
            <a:chExt cx="3033900" cy="3664813"/>
          </a:xfrm>
        </p:grpSpPr>
        <p:sp>
          <p:nvSpPr>
            <p:cNvPr id="1238" name="Google Shape;1238;p86"/>
            <p:cNvSpPr/>
            <p:nvPr/>
          </p:nvSpPr>
          <p:spPr>
            <a:xfrm>
              <a:off x="0" y="1086688"/>
              <a:ext cx="3033900" cy="772200"/>
            </a:xfrm>
            <a:prstGeom prst="homePlat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Mediation Expert</a:t>
              </a:r>
              <a:endParaRPr>
                <a:solidFill>
                  <a:srgbClr val="FFFFFF"/>
                </a:solidFill>
                <a:latin typeface="Nunito"/>
                <a:ea typeface="Nunito"/>
                <a:cs typeface="Nunito"/>
                <a:sym typeface="Nunito"/>
              </a:endParaRPr>
            </a:p>
          </p:txBody>
        </p:sp>
        <p:sp>
          <p:nvSpPr>
            <p:cNvPr id="1239" name="Google Shape;1239;p86"/>
            <p:cNvSpPr txBox="1"/>
            <p:nvPr/>
          </p:nvSpPr>
          <p:spPr>
            <a:xfrm>
              <a:off x="231236" y="2135801"/>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Nunito"/>
                  <a:ea typeface="Nunito"/>
                  <a:cs typeface="Nunito"/>
                  <a:sym typeface="Nunito"/>
                </a:rPr>
                <a:t>Pros: </a:t>
              </a:r>
              <a:r>
                <a:rPr lang="en">
                  <a:solidFill>
                    <a:srgbClr val="202124"/>
                  </a:solidFill>
                  <a:highlight>
                    <a:srgbClr val="FFFFFF"/>
                  </a:highlight>
                  <a:latin typeface="Nunito"/>
                  <a:ea typeface="Nunito"/>
                  <a:cs typeface="Nunito"/>
                  <a:sym typeface="Nunito"/>
                </a:rPr>
                <a:t> Facilitate communication between parties.</a:t>
              </a:r>
              <a:endParaRPr>
                <a:solidFill>
                  <a:srgbClr val="202124"/>
                </a:solidFill>
                <a:highlight>
                  <a:srgbClr val="FFFFFF"/>
                </a:highlight>
                <a:latin typeface="Nunito"/>
                <a:ea typeface="Nunito"/>
                <a:cs typeface="Nunito"/>
                <a:sym typeface="Nunito"/>
              </a:endParaRPr>
            </a:p>
            <a:p>
              <a:pPr marL="0" lvl="0" indent="0" algn="l" rtl="0">
                <a:lnSpc>
                  <a:spcPct val="115000"/>
                </a:lnSpc>
                <a:spcBef>
                  <a:spcPts val="0"/>
                </a:spcBef>
                <a:spcAft>
                  <a:spcPts val="0"/>
                </a:spcAft>
                <a:buNone/>
              </a:pPr>
              <a:endParaRPr>
                <a:solidFill>
                  <a:srgbClr val="202124"/>
                </a:solidFill>
                <a:highlight>
                  <a:srgbClr val="FFFFFF"/>
                </a:highlight>
                <a:latin typeface="Nunito"/>
                <a:ea typeface="Nunito"/>
                <a:cs typeface="Nunito"/>
                <a:sym typeface="Nunito"/>
              </a:endParaRPr>
            </a:p>
            <a:p>
              <a:pPr marL="0" lvl="0" indent="0" algn="l" rtl="0">
                <a:lnSpc>
                  <a:spcPct val="115000"/>
                </a:lnSpc>
                <a:spcBef>
                  <a:spcPts val="0"/>
                </a:spcBef>
                <a:spcAft>
                  <a:spcPts val="0"/>
                </a:spcAft>
                <a:buNone/>
              </a:pPr>
              <a:r>
                <a:rPr lang="en">
                  <a:solidFill>
                    <a:srgbClr val="202124"/>
                  </a:solidFill>
                  <a:highlight>
                    <a:srgbClr val="FFFFFF"/>
                  </a:highlight>
                  <a:latin typeface="Nunito"/>
                  <a:ea typeface="Nunito"/>
                  <a:cs typeface="Nunito"/>
                  <a:sym typeface="Nunito"/>
                </a:rPr>
                <a:t>Cons: Expensive. Not guaranteed.</a:t>
              </a:r>
              <a:endParaRPr>
                <a:solidFill>
                  <a:srgbClr val="202124"/>
                </a:solidFill>
                <a:highlight>
                  <a:srgbClr val="FFFFFF"/>
                </a:highlight>
                <a:latin typeface="Nunito"/>
                <a:ea typeface="Nunito"/>
                <a:cs typeface="Nunito"/>
                <a:sym typeface="Nunito"/>
              </a:endParaRPr>
            </a:p>
          </p:txBody>
        </p:sp>
      </p:grpSp>
      <p:grpSp>
        <p:nvGrpSpPr>
          <p:cNvPr id="1240" name="Google Shape;1240;p86"/>
          <p:cNvGrpSpPr/>
          <p:nvPr/>
        </p:nvGrpSpPr>
        <p:grpSpPr>
          <a:xfrm>
            <a:off x="2467425" y="1778401"/>
            <a:ext cx="3782382" cy="3099674"/>
            <a:chOff x="2944194" y="1086484"/>
            <a:chExt cx="3305700" cy="3586341"/>
          </a:xfrm>
        </p:grpSpPr>
        <p:sp>
          <p:nvSpPr>
            <p:cNvPr id="1241" name="Google Shape;1241;p86"/>
            <p:cNvSpPr/>
            <p:nvPr/>
          </p:nvSpPr>
          <p:spPr>
            <a:xfrm>
              <a:off x="2944194" y="1086484"/>
              <a:ext cx="3305700" cy="772200"/>
            </a:xfrm>
            <a:prstGeom prst="chevron">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Citizen Science/Brown Trout Tagging</a:t>
              </a:r>
              <a:endParaRPr>
                <a:solidFill>
                  <a:srgbClr val="FFFFFF"/>
                </a:solidFill>
                <a:latin typeface="Roboto"/>
                <a:ea typeface="Roboto"/>
                <a:cs typeface="Roboto"/>
                <a:sym typeface="Roboto"/>
              </a:endParaRPr>
            </a:p>
          </p:txBody>
        </p:sp>
        <p:sp>
          <p:nvSpPr>
            <p:cNvPr id="1242" name="Google Shape;1242;p86"/>
            <p:cNvSpPr txBox="1"/>
            <p:nvPr/>
          </p:nvSpPr>
          <p:spPr>
            <a:xfrm>
              <a:off x="3187625" y="2057125"/>
              <a:ext cx="29436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Nunito"/>
                  <a:ea typeface="Nunito"/>
                  <a:cs typeface="Nunito"/>
                  <a:sym typeface="Nunito"/>
                </a:rPr>
                <a:t>Pro: Document species inventory. Instills collaboration between recreation and information. Provides incentive for catch and release style fishing</a:t>
              </a:r>
              <a:endParaRPr>
                <a:latin typeface="Nunito"/>
                <a:ea typeface="Nunito"/>
                <a:cs typeface="Nunito"/>
                <a:sym typeface="Nunito"/>
              </a:endParaRPr>
            </a:p>
            <a:p>
              <a:pPr marL="0" lvl="0" indent="0" algn="l" rtl="0">
                <a:lnSpc>
                  <a:spcPct val="115000"/>
                </a:lnSpc>
                <a:spcBef>
                  <a:spcPts val="0"/>
                </a:spcBef>
                <a:spcAft>
                  <a:spcPts val="0"/>
                </a:spcAft>
                <a:buNone/>
              </a:pPr>
              <a:endParaRPr>
                <a:latin typeface="Nunito"/>
                <a:ea typeface="Nunito"/>
                <a:cs typeface="Nunito"/>
                <a:sym typeface="Nunito"/>
              </a:endParaRPr>
            </a:p>
            <a:p>
              <a:pPr marL="0" lvl="0" indent="0" algn="l" rtl="0">
                <a:lnSpc>
                  <a:spcPct val="115000"/>
                </a:lnSpc>
                <a:spcBef>
                  <a:spcPts val="0"/>
                </a:spcBef>
                <a:spcAft>
                  <a:spcPts val="0"/>
                </a:spcAft>
                <a:buNone/>
              </a:pPr>
              <a:r>
                <a:rPr lang="en">
                  <a:latin typeface="Nunito"/>
                  <a:ea typeface="Nunito"/>
                  <a:cs typeface="Nunito"/>
                  <a:sym typeface="Nunito"/>
                </a:rPr>
                <a:t>Cons: Needs to attract community engagement. Funding would be needed for tagging and tracking.</a:t>
              </a:r>
              <a:endParaRPr>
                <a:latin typeface="Nunito"/>
                <a:ea typeface="Nunito"/>
                <a:cs typeface="Nunito"/>
                <a:sym typeface="Nunito"/>
              </a:endParaRPr>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endParaRPr sz="1200"/>
            </a:p>
          </p:txBody>
        </p:sp>
      </p:grpSp>
      <p:sp>
        <p:nvSpPr>
          <p:cNvPr id="1243" name="Google Shape;1243;p86"/>
          <p:cNvSpPr/>
          <p:nvPr/>
        </p:nvSpPr>
        <p:spPr>
          <a:xfrm>
            <a:off x="1165950" y="1025050"/>
            <a:ext cx="6812100" cy="6675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1"/>
                </a:solidFill>
                <a:latin typeface="Nunito"/>
                <a:ea typeface="Nunito"/>
                <a:cs typeface="Nunito"/>
                <a:sym typeface="Nunito"/>
              </a:rPr>
              <a:t>Collaboration</a:t>
            </a:r>
            <a:endParaRPr/>
          </a:p>
        </p:txBody>
      </p:sp>
      <p:sp>
        <p:nvSpPr>
          <p:cNvPr id="1244" name="Google Shape;1244;p86"/>
          <p:cNvSpPr txBox="1">
            <a:spLocks noGrp="1"/>
          </p:cNvSpPr>
          <p:nvPr>
            <p:ph type="title"/>
          </p:nvPr>
        </p:nvSpPr>
        <p:spPr>
          <a:xfrm>
            <a:off x="181775" y="181775"/>
            <a:ext cx="7505700" cy="9546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333"/>
              <a:t>Interventions</a:t>
            </a:r>
            <a:endParaRPr sz="3333"/>
          </a:p>
          <a:p>
            <a:pPr marL="0" lvl="0" indent="0" algn="l" rtl="0">
              <a:spcBef>
                <a:spcPts val="0"/>
              </a:spcBef>
              <a:spcAft>
                <a:spcPts val="0"/>
              </a:spcAft>
              <a:buNone/>
            </a:pPr>
            <a:r>
              <a:rPr lang="en" sz="1550"/>
              <a:t>Kimberly Allen </a:t>
            </a:r>
            <a:endParaRPr sz="1550"/>
          </a:p>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87"/>
          <p:cNvSpPr txBox="1">
            <a:spLocks noGrp="1"/>
          </p:cNvSpPr>
          <p:nvPr>
            <p:ph type="title"/>
          </p:nvPr>
        </p:nvSpPr>
        <p:spPr>
          <a:xfrm>
            <a:off x="195975" y="19580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Discussion and Conclusion</a:t>
            </a:r>
            <a:endParaRPr/>
          </a:p>
          <a:p>
            <a:pPr marL="0" lvl="0" indent="0" algn="l" rtl="0">
              <a:spcBef>
                <a:spcPts val="0"/>
              </a:spcBef>
              <a:spcAft>
                <a:spcPts val="0"/>
              </a:spcAft>
              <a:buNone/>
            </a:pPr>
            <a:r>
              <a:rPr lang="en" sz="1555"/>
              <a:t>Tiffany Wood</a:t>
            </a:r>
            <a:endParaRPr sz="1333"/>
          </a:p>
          <a:p>
            <a:pPr marL="0" lvl="0" indent="0" algn="l" rtl="0">
              <a:spcBef>
                <a:spcPts val="0"/>
              </a:spcBef>
              <a:spcAft>
                <a:spcPts val="0"/>
              </a:spcAft>
              <a:buNone/>
            </a:pPr>
            <a:endParaRPr sz="1550"/>
          </a:p>
        </p:txBody>
      </p:sp>
      <p:sp>
        <p:nvSpPr>
          <p:cNvPr id="1250" name="Google Shape;1250;p87"/>
          <p:cNvSpPr txBox="1">
            <a:spLocks noGrp="1"/>
          </p:cNvSpPr>
          <p:nvPr>
            <p:ph type="body" idx="1"/>
          </p:nvPr>
        </p:nvSpPr>
        <p:spPr>
          <a:xfrm>
            <a:off x="934850" y="1284625"/>
            <a:ext cx="7505700" cy="12096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1458">
                <a:solidFill>
                  <a:srgbClr val="000000"/>
                </a:solidFill>
              </a:rPr>
              <a:t>Piney Run is an important natural and socioeconomic resource which needs to be protected by  landowners and the surrounding governments, that is currently apart of a stream restoration project</a:t>
            </a:r>
            <a:endParaRPr sz="1458">
              <a:solidFill>
                <a:srgbClr val="000000"/>
              </a:solidFill>
            </a:endParaRPr>
          </a:p>
          <a:p>
            <a:pPr marL="0" lvl="0" indent="0" algn="l" rtl="0">
              <a:lnSpc>
                <a:spcPct val="105000"/>
              </a:lnSpc>
              <a:spcBef>
                <a:spcPts val="1200"/>
              </a:spcBef>
              <a:spcAft>
                <a:spcPts val="1200"/>
              </a:spcAft>
              <a:buNone/>
            </a:pPr>
            <a:r>
              <a:rPr lang="en" sz="1458">
                <a:solidFill>
                  <a:srgbClr val="000000"/>
                </a:solidFill>
              </a:rPr>
              <a:t>Our goal is to provide recommendations to those involved to ensure the long term health of the water way</a:t>
            </a:r>
            <a:endParaRPr sz="1400">
              <a:solidFill>
                <a:srgbClr val="000000"/>
              </a:solidFill>
            </a:endParaRPr>
          </a:p>
        </p:txBody>
      </p:sp>
      <p:sp>
        <p:nvSpPr>
          <p:cNvPr id="1251" name="Google Shape;1251;p87"/>
          <p:cNvSpPr/>
          <p:nvPr/>
        </p:nvSpPr>
        <p:spPr>
          <a:xfrm>
            <a:off x="3153625" y="2744975"/>
            <a:ext cx="2698500" cy="14307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rgbClr val="FFFFFF"/>
                </a:solidFill>
                <a:latin typeface="Nunito"/>
                <a:ea typeface="Nunito"/>
                <a:cs typeface="Nunito"/>
                <a:sym typeface="Nunito"/>
              </a:rPr>
              <a:t>Piney Run</a:t>
            </a:r>
            <a:endParaRPr sz="2500">
              <a:solidFill>
                <a:srgbClr val="FFFFFF"/>
              </a:solidFill>
              <a:latin typeface="Nunito"/>
              <a:ea typeface="Nunito"/>
              <a:cs typeface="Nunito"/>
              <a:sym typeface="Nunito"/>
            </a:endParaRPr>
          </a:p>
        </p:txBody>
      </p:sp>
      <p:sp>
        <p:nvSpPr>
          <p:cNvPr id="1252" name="Google Shape;1252;p87"/>
          <p:cNvSpPr/>
          <p:nvPr/>
        </p:nvSpPr>
        <p:spPr>
          <a:xfrm>
            <a:off x="2468525" y="2571750"/>
            <a:ext cx="1178100" cy="504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Hydrology</a:t>
            </a:r>
            <a:endParaRPr>
              <a:solidFill>
                <a:srgbClr val="FFFFFF"/>
              </a:solidFill>
              <a:latin typeface="Nunito"/>
              <a:ea typeface="Nunito"/>
              <a:cs typeface="Nunito"/>
              <a:sym typeface="Nunito"/>
            </a:endParaRPr>
          </a:p>
        </p:txBody>
      </p:sp>
      <p:sp>
        <p:nvSpPr>
          <p:cNvPr id="1253" name="Google Shape;1253;p87"/>
          <p:cNvSpPr/>
          <p:nvPr/>
        </p:nvSpPr>
        <p:spPr>
          <a:xfrm>
            <a:off x="2434325" y="3828550"/>
            <a:ext cx="1246500" cy="504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Flora/Fauna</a:t>
            </a:r>
            <a:endParaRPr>
              <a:solidFill>
                <a:srgbClr val="FFFFFF"/>
              </a:solidFill>
              <a:latin typeface="Nunito"/>
              <a:ea typeface="Nunito"/>
              <a:cs typeface="Nunito"/>
              <a:sym typeface="Nunito"/>
            </a:endParaRPr>
          </a:p>
        </p:txBody>
      </p:sp>
      <p:sp>
        <p:nvSpPr>
          <p:cNvPr id="1254" name="Google Shape;1254;p87"/>
          <p:cNvSpPr/>
          <p:nvPr/>
        </p:nvSpPr>
        <p:spPr>
          <a:xfrm>
            <a:off x="5385250" y="2571750"/>
            <a:ext cx="1178100" cy="684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Human/</a:t>
            </a:r>
            <a:endParaRPr>
              <a:solidFill>
                <a:srgbClr val="FFFFFF"/>
              </a:solidFill>
              <a:latin typeface="Nunito"/>
              <a:ea typeface="Nunito"/>
              <a:cs typeface="Nunito"/>
              <a:sym typeface="Nunito"/>
            </a:endParaRPr>
          </a:p>
          <a:p>
            <a:pPr marL="0" lvl="0" indent="0" algn="ctr" rtl="0">
              <a:spcBef>
                <a:spcPts val="0"/>
              </a:spcBef>
              <a:spcAft>
                <a:spcPts val="0"/>
              </a:spcAft>
              <a:buNone/>
            </a:pPr>
            <a:r>
              <a:rPr lang="en">
                <a:solidFill>
                  <a:srgbClr val="FFFFFF"/>
                </a:solidFill>
                <a:latin typeface="Nunito"/>
                <a:ea typeface="Nunito"/>
                <a:cs typeface="Nunito"/>
                <a:sym typeface="Nunito"/>
              </a:rPr>
              <a:t>Community</a:t>
            </a:r>
            <a:endParaRPr>
              <a:solidFill>
                <a:srgbClr val="FFFFFF"/>
              </a:solidFill>
              <a:latin typeface="Nunito"/>
              <a:ea typeface="Nunito"/>
              <a:cs typeface="Nunito"/>
              <a:sym typeface="Nunito"/>
            </a:endParaRPr>
          </a:p>
        </p:txBody>
      </p:sp>
      <p:sp>
        <p:nvSpPr>
          <p:cNvPr id="1255" name="Google Shape;1255;p87"/>
          <p:cNvSpPr/>
          <p:nvPr/>
        </p:nvSpPr>
        <p:spPr>
          <a:xfrm>
            <a:off x="5385250" y="3828550"/>
            <a:ext cx="1178100" cy="504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Freshwater Ecology</a:t>
            </a:r>
            <a:endParaRPr>
              <a:solidFill>
                <a:srgbClr val="FFFFFF"/>
              </a:solidFill>
              <a:latin typeface="Nunito"/>
              <a:ea typeface="Nunito"/>
              <a:cs typeface="Nunito"/>
              <a:sym typeface="Nuni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88"/>
          <p:cNvSpPr txBox="1">
            <a:spLocks noGrp="1"/>
          </p:cNvSpPr>
          <p:nvPr>
            <p:ph type="title"/>
          </p:nvPr>
        </p:nvSpPr>
        <p:spPr>
          <a:xfrm>
            <a:off x="195950" y="176325"/>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Discussion and Conclusion</a:t>
            </a:r>
            <a:endParaRPr/>
          </a:p>
          <a:p>
            <a:pPr marL="0" lvl="0" indent="0" algn="l" rtl="0">
              <a:spcBef>
                <a:spcPts val="0"/>
              </a:spcBef>
              <a:spcAft>
                <a:spcPts val="0"/>
              </a:spcAft>
              <a:buNone/>
            </a:pPr>
            <a:r>
              <a:rPr lang="en" sz="1550"/>
              <a:t>Tiffany Wood</a:t>
            </a:r>
            <a:endParaRPr sz="1550"/>
          </a:p>
          <a:p>
            <a:pPr marL="0" lvl="0" indent="0" algn="l" rtl="0">
              <a:spcBef>
                <a:spcPts val="0"/>
              </a:spcBef>
              <a:spcAft>
                <a:spcPts val="0"/>
              </a:spcAft>
              <a:buNone/>
            </a:pPr>
            <a:endParaRPr/>
          </a:p>
        </p:txBody>
      </p:sp>
      <p:sp>
        <p:nvSpPr>
          <p:cNvPr id="1261" name="Google Shape;1261;p88"/>
          <p:cNvSpPr txBox="1">
            <a:spLocks noGrp="1"/>
          </p:cNvSpPr>
          <p:nvPr>
            <p:ph type="body" idx="1"/>
          </p:nvPr>
        </p:nvSpPr>
        <p:spPr>
          <a:xfrm>
            <a:off x="819150" y="1178950"/>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600"/>
              <a:t>The use of models has helped us understand how the systems are all interconnected</a:t>
            </a:r>
            <a:endParaRPr sz="1600"/>
          </a:p>
        </p:txBody>
      </p:sp>
      <p:pic>
        <p:nvPicPr>
          <p:cNvPr id="1262" name="Google Shape;1262;p88"/>
          <p:cNvPicPr preferRelativeResize="0"/>
          <p:nvPr/>
        </p:nvPicPr>
        <p:blipFill>
          <a:blip r:embed="rId3">
            <a:alphaModFix/>
          </a:blip>
          <a:stretch>
            <a:fillRect/>
          </a:stretch>
        </p:blipFill>
        <p:spPr>
          <a:xfrm>
            <a:off x="1674012" y="1650000"/>
            <a:ext cx="5795973" cy="326024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89"/>
          <p:cNvSpPr txBox="1">
            <a:spLocks noGrp="1"/>
          </p:cNvSpPr>
          <p:nvPr>
            <p:ph type="title"/>
          </p:nvPr>
        </p:nvSpPr>
        <p:spPr>
          <a:xfrm>
            <a:off x="151675" y="2137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700"/>
              <a:t>Discussion and Conclusion</a:t>
            </a:r>
            <a:endParaRPr sz="2700"/>
          </a:p>
          <a:p>
            <a:pPr marL="0" lvl="0" indent="0" algn="l" rtl="0">
              <a:spcBef>
                <a:spcPts val="0"/>
              </a:spcBef>
              <a:spcAft>
                <a:spcPts val="0"/>
              </a:spcAft>
              <a:buNone/>
            </a:pPr>
            <a:r>
              <a:rPr lang="en" sz="1455"/>
              <a:t>Tiffany Wood</a:t>
            </a:r>
            <a:endParaRPr sz="1455"/>
          </a:p>
        </p:txBody>
      </p:sp>
      <p:cxnSp>
        <p:nvCxnSpPr>
          <p:cNvPr id="1268" name="Google Shape;1268;p89"/>
          <p:cNvCxnSpPr/>
          <p:nvPr/>
        </p:nvCxnSpPr>
        <p:spPr>
          <a:xfrm rot="10800000">
            <a:off x="4639325" y="227325"/>
            <a:ext cx="15600" cy="4692300"/>
          </a:xfrm>
          <a:prstGeom prst="straightConnector1">
            <a:avLst/>
          </a:prstGeom>
          <a:noFill/>
          <a:ln w="28575" cap="flat" cmpd="sng">
            <a:solidFill>
              <a:srgbClr val="000000"/>
            </a:solidFill>
            <a:prstDash val="solid"/>
            <a:miter lim="800000"/>
            <a:headEnd type="triangle" w="med" len="med"/>
            <a:tailEnd type="triangle" w="med" len="med"/>
          </a:ln>
        </p:spPr>
      </p:cxnSp>
      <p:cxnSp>
        <p:nvCxnSpPr>
          <p:cNvPr id="1269" name="Google Shape;1269;p89"/>
          <p:cNvCxnSpPr/>
          <p:nvPr/>
        </p:nvCxnSpPr>
        <p:spPr>
          <a:xfrm rot="10800000">
            <a:off x="216550" y="2570850"/>
            <a:ext cx="8710800" cy="0"/>
          </a:xfrm>
          <a:prstGeom prst="straightConnector1">
            <a:avLst/>
          </a:prstGeom>
          <a:noFill/>
          <a:ln w="28575" cap="flat" cmpd="sng">
            <a:solidFill>
              <a:srgbClr val="000000"/>
            </a:solidFill>
            <a:prstDash val="solid"/>
            <a:miter lim="800000"/>
            <a:headEnd type="triangle" w="med" len="med"/>
            <a:tailEnd type="triangle" w="med" len="med"/>
          </a:ln>
        </p:spPr>
      </p:cxnSp>
      <p:sp>
        <p:nvSpPr>
          <p:cNvPr id="1270" name="Google Shape;1270;p89"/>
          <p:cNvSpPr txBox="1"/>
          <p:nvPr/>
        </p:nvSpPr>
        <p:spPr>
          <a:xfrm>
            <a:off x="4650827" y="243700"/>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i="0" u="none" strike="noStrike" cap="none">
                <a:latin typeface="Calibri"/>
                <a:ea typeface="Calibri"/>
                <a:cs typeface="Calibri"/>
                <a:sym typeface="Calibri"/>
              </a:rPr>
              <a:t>High resources/ authority </a:t>
            </a:r>
            <a:endParaRPr sz="1100"/>
          </a:p>
        </p:txBody>
      </p:sp>
      <p:sp>
        <p:nvSpPr>
          <p:cNvPr id="1271" name="Google Shape;1271;p89"/>
          <p:cNvSpPr txBox="1"/>
          <p:nvPr/>
        </p:nvSpPr>
        <p:spPr>
          <a:xfrm>
            <a:off x="8112421" y="2571750"/>
            <a:ext cx="1190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latin typeface="Calibri"/>
                <a:ea typeface="Calibri"/>
                <a:cs typeface="Calibri"/>
                <a:sym typeface="Calibri"/>
              </a:rPr>
              <a:t>High interest </a:t>
            </a:r>
            <a:endParaRPr sz="1100"/>
          </a:p>
        </p:txBody>
      </p:sp>
      <p:sp>
        <p:nvSpPr>
          <p:cNvPr id="1272" name="Google Shape;1272;p89"/>
          <p:cNvSpPr txBox="1"/>
          <p:nvPr/>
        </p:nvSpPr>
        <p:spPr>
          <a:xfrm>
            <a:off x="4744159" y="4573426"/>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latin typeface="Calibri"/>
                <a:ea typeface="Calibri"/>
                <a:cs typeface="Calibri"/>
                <a:sym typeface="Calibri"/>
              </a:rPr>
              <a:t>Low resources/ authority </a:t>
            </a:r>
            <a:endParaRPr sz="1100"/>
          </a:p>
        </p:txBody>
      </p:sp>
      <p:sp>
        <p:nvSpPr>
          <p:cNvPr id="1273" name="Google Shape;1273;p89"/>
          <p:cNvSpPr txBox="1"/>
          <p:nvPr/>
        </p:nvSpPr>
        <p:spPr>
          <a:xfrm>
            <a:off x="425209" y="2608050"/>
            <a:ext cx="1190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latin typeface="Calibri"/>
                <a:ea typeface="Calibri"/>
                <a:cs typeface="Calibri"/>
                <a:sym typeface="Calibri"/>
              </a:rPr>
              <a:t>Low interest</a:t>
            </a:r>
            <a:endParaRPr sz="1100"/>
          </a:p>
        </p:txBody>
      </p:sp>
      <p:sp>
        <p:nvSpPr>
          <p:cNvPr id="1274" name="Google Shape;1274;p89"/>
          <p:cNvSpPr txBox="1"/>
          <p:nvPr/>
        </p:nvSpPr>
        <p:spPr>
          <a:xfrm>
            <a:off x="7078717" y="3552130"/>
            <a:ext cx="1190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Local ag. Owners </a:t>
            </a:r>
            <a:endParaRPr sz="1100"/>
          </a:p>
        </p:txBody>
      </p:sp>
      <p:sp>
        <p:nvSpPr>
          <p:cNvPr id="1275" name="Google Shape;1275;p89"/>
          <p:cNvSpPr txBox="1"/>
          <p:nvPr/>
        </p:nvSpPr>
        <p:spPr>
          <a:xfrm>
            <a:off x="5369691" y="1618455"/>
            <a:ext cx="15612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Baltimore county Natural Resource department </a:t>
            </a:r>
            <a:endParaRPr sz="1100"/>
          </a:p>
        </p:txBody>
      </p:sp>
      <p:sp>
        <p:nvSpPr>
          <p:cNvPr id="1276" name="Google Shape;1276;p89"/>
          <p:cNvSpPr txBox="1"/>
          <p:nvPr/>
        </p:nvSpPr>
        <p:spPr>
          <a:xfrm>
            <a:off x="4680665" y="1109922"/>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Water treatment plant managers </a:t>
            </a:r>
            <a:endParaRPr sz="1100"/>
          </a:p>
        </p:txBody>
      </p:sp>
      <p:sp>
        <p:nvSpPr>
          <p:cNvPr id="1277" name="Google Shape;1277;p89"/>
          <p:cNvSpPr txBox="1"/>
          <p:nvPr/>
        </p:nvSpPr>
        <p:spPr>
          <a:xfrm>
            <a:off x="7294617" y="625011"/>
            <a:ext cx="12573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Private landowners </a:t>
            </a:r>
            <a:endParaRPr sz="1100"/>
          </a:p>
        </p:txBody>
      </p:sp>
      <p:sp>
        <p:nvSpPr>
          <p:cNvPr id="1278" name="Google Shape;1278;p89"/>
          <p:cNvSpPr txBox="1"/>
          <p:nvPr/>
        </p:nvSpPr>
        <p:spPr>
          <a:xfrm>
            <a:off x="6481173" y="299174"/>
            <a:ext cx="14406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Carroll county dep. Of land and resource mgmt. </a:t>
            </a:r>
            <a:endParaRPr sz="1100"/>
          </a:p>
        </p:txBody>
      </p:sp>
      <p:sp>
        <p:nvSpPr>
          <p:cNvPr id="1279" name="Google Shape;1279;p89"/>
          <p:cNvSpPr txBox="1"/>
          <p:nvPr/>
        </p:nvSpPr>
        <p:spPr>
          <a:xfrm>
            <a:off x="6270741" y="1313032"/>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MD Freshwater fish division </a:t>
            </a:r>
            <a:endParaRPr sz="1100"/>
          </a:p>
        </p:txBody>
      </p:sp>
      <p:sp>
        <p:nvSpPr>
          <p:cNvPr id="1280" name="Google Shape;1280;p89"/>
          <p:cNvSpPr txBox="1"/>
          <p:nvPr/>
        </p:nvSpPr>
        <p:spPr>
          <a:xfrm>
            <a:off x="7766488" y="299174"/>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Carroll county gvmt. Officials </a:t>
            </a:r>
            <a:endParaRPr sz="1100"/>
          </a:p>
        </p:txBody>
      </p:sp>
      <p:sp>
        <p:nvSpPr>
          <p:cNvPr id="1281" name="Google Shape;1281;p89"/>
          <p:cNvSpPr txBox="1"/>
          <p:nvPr/>
        </p:nvSpPr>
        <p:spPr>
          <a:xfrm>
            <a:off x="461133" y="4130261"/>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Potential fish stocking stakeholders </a:t>
            </a:r>
            <a:endParaRPr sz="1100"/>
          </a:p>
        </p:txBody>
      </p:sp>
      <p:sp>
        <p:nvSpPr>
          <p:cNvPr id="1282" name="Google Shape;1282;p89"/>
          <p:cNvSpPr txBox="1"/>
          <p:nvPr/>
        </p:nvSpPr>
        <p:spPr>
          <a:xfrm>
            <a:off x="2192387" y="4130261"/>
            <a:ext cx="14406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Local businesses (brewery, horse farm?) </a:t>
            </a:r>
            <a:endParaRPr sz="1100"/>
          </a:p>
        </p:txBody>
      </p:sp>
      <p:sp>
        <p:nvSpPr>
          <p:cNvPr id="1283" name="Google Shape;1283;p89"/>
          <p:cNvSpPr txBox="1"/>
          <p:nvPr/>
        </p:nvSpPr>
        <p:spPr>
          <a:xfrm>
            <a:off x="4846920" y="1910616"/>
            <a:ext cx="14406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Balt. County department of planning </a:t>
            </a:r>
            <a:endParaRPr sz="1100"/>
          </a:p>
        </p:txBody>
      </p:sp>
      <p:sp>
        <p:nvSpPr>
          <p:cNvPr id="1284" name="Google Shape;1284;p89"/>
          <p:cNvSpPr txBox="1"/>
          <p:nvPr/>
        </p:nvSpPr>
        <p:spPr>
          <a:xfrm>
            <a:off x="7078717" y="2891754"/>
            <a:ext cx="1190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NGOs</a:t>
            </a:r>
            <a:endParaRPr sz="1100"/>
          </a:p>
        </p:txBody>
      </p:sp>
      <p:sp>
        <p:nvSpPr>
          <p:cNvPr id="1285" name="Google Shape;1285;p89"/>
          <p:cNvSpPr txBox="1"/>
          <p:nvPr/>
        </p:nvSpPr>
        <p:spPr>
          <a:xfrm>
            <a:off x="4650834" y="2224648"/>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Baltimore county soil conservation district </a:t>
            </a:r>
            <a:endParaRPr sz="11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90"/>
          <p:cNvSpPr txBox="1">
            <a:spLocks noGrp="1"/>
          </p:cNvSpPr>
          <p:nvPr>
            <p:ph type="title"/>
          </p:nvPr>
        </p:nvSpPr>
        <p:spPr>
          <a:xfrm>
            <a:off x="207275" y="2014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00"/>
              <a:t>Discussion and Conclusion</a:t>
            </a:r>
            <a:endParaRPr sz="2800"/>
          </a:p>
          <a:p>
            <a:pPr marL="0" lvl="0" indent="0" algn="l" rtl="0">
              <a:spcBef>
                <a:spcPts val="0"/>
              </a:spcBef>
              <a:spcAft>
                <a:spcPts val="0"/>
              </a:spcAft>
              <a:buNone/>
            </a:pPr>
            <a:r>
              <a:rPr lang="en" sz="1550"/>
              <a:t>Tiffany Wood</a:t>
            </a:r>
            <a:endParaRPr sz="2800"/>
          </a:p>
          <a:p>
            <a:pPr marL="0" lvl="0" indent="0" algn="l" rtl="0">
              <a:spcBef>
                <a:spcPts val="0"/>
              </a:spcBef>
              <a:spcAft>
                <a:spcPts val="0"/>
              </a:spcAft>
              <a:buSzPts val="990"/>
              <a:buNone/>
            </a:pPr>
            <a:endParaRPr sz="2800"/>
          </a:p>
        </p:txBody>
      </p:sp>
      <p:sp>
        <p:nvSpPr>
          <p:cNvPr id="1291" name="Google Shape;1291;p90"/>
          <p:cNvSpPr txBox="1">
            <a:spLocks noGrp="1"/>
          </p:cNvSpPr>
          <p:nvPr>
            <p:ph type="body" idx="1"/>
          </p:nvPr>
        </p:nvSpPr>
        <p:spPr>
          <a:xfrm>
            <a:off x="819150" y="147637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a:t>Vulnerabilities and Hazards</a:t>
            </a:r>
            <a:endParaRPr sz="1700"/>
          </a:p>
          <a:p>
            <a:pPr marL="0" lvl="0" indent="0" algn="l" rtl="0">
              <a:spcBef>
                <a:spcPts val="1200"/>
              </a:spcBef>
              <a:spcAft>
                <a:spcPts val="0"/>
              </a:spcAft>
              <a:buNone/>
            </a:pPr>
            <a:r>
              <a:rPr lang="en">
                <a:solidFill>
                  <a:srgbClr val="000000"/>
                </a:solidFill>
                <a:latin typeface="Arial"/>
                <a:ea typeface="Arial"/>
                <a:cs typeface="Arial"/>
                <a:sym typeface="Arial"/>
              </a:rPr>
              <a:t>It is also important to make stakeholders aware of the hazards and threats that exploit the system fragilities</a:t>
            </a:r>
            <a:endParaRPr sz="1500"/>
          </a:p>
        </p:txBody>
      </p:sp>
      <p:pic>
        <p:nvPicPr>
          <p:cNvPr id="1292" name="Google Shape;1292;p90"/>
          <p:cNvPicPr preferRelativeResize="0"/>
          <p:nvPr/>
        </p:nvPicPr>
        <p:blipFill>
          <a:blip r:embed="rId3">
            <a:alphaModFix/>
          </a:blip>
          <a:stretch>
            <a:fillRect/>
          </a:stretch>
        </p:blipFill>
        <p:spPr>
          <a:xfrm>
            <a:off x="558775" y="2771625"/>
            <a:ext cx="2416300" cy="1608209"/>
          </a:xfrm>
          <a:prstGeom prst="rect">
            <a:avLst/>
          </a:prstGeom>
          <a:noFill/>
          <a:ln>
            <a:noFill/>
          </a:ln>
        </p:spPr>
      </p:pic>
      <p:pic>
        <p:nvPicPr>
          <p:cNvPr id="1293" name="Google Shape;1293;p90"/>
          <p:cNvPicPr preferRelativeResize="0"/>
          <p:nvPr/>
        </p:nvPicPr>
        <p:blipFill>
          <a:blip r:embed="rId4">
            <a:alphaModFix/>
          </a:blip>
          <a:stretch>
            <a:fillRect/>
          </a:stretch>
        </p:blipFill>
        <p:spPr>
          <a:xfrm>
            <a:off x="3210964" y="2771625"/>
            <a:ext cx="2569185" cy="1608199"/>
          </a:xfrm>
          <a:prstGeom prst="rect">
            <a:avLst/>
          </a:prstGeom>
          <a:noFill/>
          <a:ln>
            <a:noFill/>
          </a:ln>
        </p:spPr>
      </p:pic>
      <p:pic>
        <p:nvPicPr>
          <p:cNvPr id="1294" name="Google Shape;1294;p90"/>
          <p:cNvPicPr preferRelativeResize="0"/>
          <p:nvPr/>
        </p:nvPicPr>
        <p:blipFill>
          <a:blip r:embed="rId5">
            <a:alphaModFix/>
          </a:blip>
          <a:stretch>
            <a:fillRect/>
          </a:stretch>
        </p:blipFill>
        <p:spPr>
          <a:xfrm>
            <a:off x="6012436" y="2783925"/>
            <a:ext cx="2312414" cy="15959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91"/>
          <p:cNvSpPr txBox="1">
            <a:spLocks noGrp="1"/>
          </p:cNvSpPr>
          <p:nvPr>
            <p:ph type="title"/>
          </p:nvPr>
        </p:nvSpPr>
        <p:spPr>
          <a:xfrm>
            <a:off x="182375" y="19262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00"/>
              <a:t>Discussion and Conclusion</a:t>
            </a:r>
            <a:endParaRPr sz="2800"/>
          </a:p>
          <a:p>
            <a:pPr marL="0" lvl="0" indent="0" algn="l" rtl="0">
              <a:spcBef>
                <a:spcPts val="0"/>
              </a:spcBef>
              <a:spcAft>
                <a:spcPts val="0"/>
              </a:spcAft>
              <a:buNone/>
            </a:pPr>
            <a:r>
              <a:rPr lang="en" sz="1550"/>
              <a:t>Tiffany Wood</a:t>
            </a:r>
            <a:endParaRPr sz="2800"/>
          </a:p>
          <a:p>
            <a:pPr marL="0" lvl="0" indent="0" algn="l" rtl="0">
              <a:spcBef>
                <a:spcPts val="0"/>
              </a:spcBef>
              <a:spcAft>
                <a:spcPts val="0"/>
              </a:spcAft>
              <a:buSzPts val="990"/>
              <a:buNone/>
            </a:pPr>
            <a:endParaRPr sz="2800"/>
          </a:p>
          <a:p>
            <a:pPr marL="0" lvl="0" indent="0" algn="l" rtl="0">
              <a:spcBef>
                <a:spcPts val="0"/>
              </a:spcBef>
              <a:spcAft>
                <a:spcPts val="0"/>
              </a:spcAft>
              <a:buSzPts val="990"/>
              <a:buNone/>
            </a:pPr>
            <a:endParaRPr sz="2800"/>
          </a:p>
        </p:txBody>
      </p:sp>
      <p:sp>
        <p:nvSpPr>
          <p:cNvPr id="1300" name="Google Shape;1300;p91"/>
          <p:cNvSpPr/>
          <p:nvPr/>
        </p:nvSpPr>
        <p:spPr>
          <a:xfrm>
            <a:off x="240500" y="2257050"/>
            <a:ext cx="3861600" cy="579900"/>
          </a:xfrm>
          <a:prstGeom prst="round2DiagRect">
            <a:avLst>
              <a:gd name="adj1" fmla="val 16667"/>
              <a:gd name="adj2" fmla="val 16615"/>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Nunito"/>
                <a:ea typeface="Nunito"/>
                <a:cs typeface="Nunito"/>
                <a:sym typeface="Nunito"/>
              </a:rPr>
              <a:t>Future Under Possible Human Development</a:t>
            </a:r>
            <a:endParaRPr sz="1700">
              <a:solidFill>
                <a:schemeClr val="dk1"/>
              </a:solidFill>
              <a:latin typeface="Nunito"/>
              <a:ea typeface="Nunito"/>
              <a:cs typeface="Nunito"/>
              <a:sym typeface="Nunito"/>
            </a:endParaRPr>
          </a:p>
        </p:txBody>
      </p:sp>
      <p:sp>
        <p:nvSpPr>
          <p:cNvPr id="1301" name="Google Shape;1301;p91"/>
          <p:cNvSpPr/>
          <p:nvPr/>
        </p:nvSpPr>
        <p:spPr>
          <a:xfrm>
            <a:off x="4912100" y="2281800"/>
            <a:ext cx="3979500" cy="5799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Nunito"/>
                <a:ea typeface="Nunito"/>
                <a:cs typeface="Nunito"/>
                <a:sym typeface="Nunito"/>
              </a:rPr>
              <a:t>Future Under Possible Climate Change Trends</a:t>
            </a:r>
            <a:endParaRPr sz="1700">
              <a:solidFill>
                <a:schemeClr val="dk1"/>
              </a:solidFill>
              <a:latin typeface="Nunito"/>
              <a:ea typeface="Nunito"/>
              <a:cs typeface="Nunito"/>
              <a:sym typeface="Nunito"/>
            </a:endParaRPr>
          </a:p>
        </p:txBody>
      </p:sp>
      <p:sp>
        <p:nvSpPr>
          <p:cNvPr id="1302" name="Google Shape;1302;p91"/>
          <p:cNvSpPr/>
          <p:nvPr/>
        </p:nvSpPr>
        <p:spPr>
          <a:xfrm>
            <a:off x="612950" y="2887100"/>
            <a:ext cx="3171300" cy="390900"/>
          </a:xfrm>
          <a:prstGeom prst="roundRect">
            <a:avLst>
              <a:gd name="adj" fmla="val 16667"/>
            </a:avLst>
          </a:pr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Calibri"/>
                <a:ea typeface="Calibri"/>
                <a:cs typeface="Calibri"/>
                <a:sym typeface="Calibri"/>
              </a:rPr>
              <a:t>Growing Population</a:t>
            </a:r>
            <a:endParaRPr sz="1500">
              <a:solidFill>
                <a:srgbClr val="FFFFFF"/>
              </a:solidFill>
              <a:latin typeface="Calibri"/>
              <a:ea typeface="Calibri"/>
              <a:cs typeface="Calibri"/>
              <a:sym typeface="Calibri"/>
            </a:endParaRPr>
          </a:p>
        </p:txBody>
      </p:sp>
      <p:sp>
        <p:nvSpPr>
          <p:cNvPr id="1303" name="Google Shape;1303;p91"/>
          <p:cNvSpPr/>
          <p:nvPr/>
        </p:nvSpPr>
        <p:spPr>
          <a:xfrm>
            <a:off x="612950" y="3278000"/>
            <a:ext cx="3171300" cy="390900"/>
          </a:xfrm>
          <a:prstGeom prst="roundRect">
            <a:avLst>
              <a:gd name="adj" fmla="val 16667"/>
            </a:avLst>
          </a:pr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500">
                <a:solidFill>
                  <a:srgbClr val="FFFFFF"/>
                </a:solidFill>
                <a:latin typeface="Calibri"/>
                <a:ea typeface="Calibri"/>
                <a:cs typeface="Calibri"/>
                <a:sym typeface="Calibri"/>
              </a:rPr>
              <a:t>Growing demand of resources</a:t>
            </a:r>
            <a:endParaRPr sz="1500">
              <a:solidFill>
                <a:srgbClr val="FFFFFF"/>
              </a:solidFill>
              <a:latin typeface="Calibri"/>
              <a:ea typeface="Calibri"/>
              <a:cs typeface="Calibri"/>
              <a:sym typeface="Calibri"/>
            </a:endParaRPr>
          </a:p>
        </p:txBody>
      </p:sp>
      <p:sp>
        <p:nvSpPr>
          <p:cNvPr id="1304" name="Google Shape;1304;p91"/>
          <p:cNvSpPr/>
          <p:nvPr/>
        </p:nvSpPr>
        <p:spPr>
          <a:xfrm>
            <a:off x="612950" y="3668900"/>
            <a:ext cx="3171300" cy="390900"/>
          </a:xfrm>
          <a:prstGeom prst="roundRect">
            <a:avLst>
              <a:gd name="adj" fmla="val 16667"/>
            </a:avLst>
          </a:pr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500">
                <a:solidFill>
                  <a:srgbClr val="FFFFFF"/>
                </a:solidFill>
                <a:latin typeface="Calibri"/>
                <a:ea typeface="Calibri"/>
                <a:cs typeface="Calibri"/>
                <a:sym typeface="Calibri"/>
              </a:rPr>
              <a:t>Management implications</a:t>
            </a:r>
            <a:endParaRPr sz="1500">
              <a:solidFill>
                <a:srgbClr val="FFFFFF"/>
              </a:solidFill>
              <a:latin typeface="Calibri"/>
              <a:ea typeface="Calibri"/>
              <a:cs typeface="Calibri"/>
              <a:sym typeface="Calibri"/>
            </a:endParaRPr>
          </a:p>
        </p:txBody>
      </p:sp>
      <p:sp>
        <p:nvSpPr>
          <p:cNvPr id="1305" name="Google Shape;1305;p91"/>
          <p:cNvSpPr/>
          <p:nvPr/>
        </p:nvSpPr>
        <p:spPr>
          <a:xfrm>
            <a:off x="5500225" y="2887100"/>
            <a:ext cx="3171300" cy="390900"/>
          </a:xfrm>
          <a:prstGeom prst="roundRect">
            <a:avLst>
              <a:gd name="adj" fmla="val 16667"/>
            </a:avLst>
          </a:pr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Calibri"/>
                <a:ea typeface="Calibri"/>
                <a:cs typeface="Calibri"/>
                <a:sym typeface="Calibri"/>
              </a:rPr>
              <a:t>Low Emissions</a:t>
            </a:r>
            <a:endParaRPr sz="1500">
              <a:solidFill>
                <a:srgbClr val="FFFFFF"/>
              </a:solidFill>
              <a:latin typeface="Calibri"/>
              <a:ea typeface="Calibri"/>
              <a:cs typeface="Calibri"/>
              <a:sym typeface="Calibri"/>
            </a:endParaRPr>
          </a:p>
        </p:txBody>
      </p:sp>
      <p:sp>
        <p:nvSpPr>
          <p:cNvPr id="1306" name="Google Shape;1306;p91"/>
          <p:cNvSpPr/>
          <p:nvPr/>
        </p:nvSpPr>
        <p:spPr>
          <a:xfrm>
            <a:off x="5500225" y="3278000"/>
            <a:ext cx="3171300" cy="390900"/>
          </a:xfrm>
          <a:prstGeom prst="roundRect">
            <a:avLst>
              <a:gd name="adj" fmla="val 16667"/>
            </a:avLst>
          </a:pr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Calibri"/>
                <a:ea typeface="Calibri"/>
                <a:cs typeface="Calibri"/>
                <a:sym typeface="Calibri"/>
              </a:rPr>
              <a:t>High Emissions</a:t>
            </a:r>
            <a:endParaRPr sz="1500">
              <a:solidFill>
                <a:srgbClr val="FFFFFF"/>
              </a:solidFill>
              <a:latin typeface="Calibri"/>
              <a:ea typeface="Calibri"/>
              <a:cs typeface="Calibri"/>
              <a:sym typeface="Calibri"/>
            </a:endParaRPr>
          </a:p>
        </p:txBody>
      </p:sp>
      <p:sp>
        <p:nvSpPr>
          <p:cNvPr id="1307" name="Google Shape;1307;p91"/>
          <p:cNvSpPr/>
          <p:nvPr/>
        </p:nvSpPr>
        <p:spPr>
          <a:xfrm>
            <a:off x="5500225" y="3668900"/>
            <a:ext cx="3171300" cy="390900"/>
          </a:xfrm>
          <a:prstGeom prst="roundRect">
            <a:avLst>
              <a:gd name="adj" fmla="val 16667"/>
            </a:avLst>
          </a:pr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Calibri"/>
                <a:ea typeface="Calibri"/>
                <a:cs typeface="Calibri"/>
                <a:sym typeface="Calibri"/>
              </a:rPr>
              <a:t>Unrestrained Growth in Emissions</a:t>
            </a:r>
            <a:endParaRPr sz="1500">
              <a:solidFill>
                <a:srgbClr val="FFFFFF"/>
              </a:solidFill>
              <a:latin typeface="Calibri"/>
              <a:ea typeface="Calibri"/>
              <a:cs typeface="Calibri"/>
              <a:sym typeface="Calibri"/>
            </a:endParaRPr>
          </a:p>
        </p:txBody>
      </p:sp>
      <p:sp>
        <p:nvSpPr>
          <p:cNvPr id="1308" name="Google Shape;1308;p91"/>
          <p:cNvSpPr txBox="1"/>
          <p:nvPr/>
        </p:nvSpPr>
        <p:spPr>
          <a:xfrm>
            <a:off x="2683050" y="1280500"/>
            <a:ext cx="3777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latin typeface="Nunito"/>
                <a:ea typeface="Nunito"/>
                <a:cs typeface="Nunito"/>
                <a:sym typeface="Nunito"/>
              </a:rPr>
              <a:t>Spectrum of Futures</a:t>
            </a:r>
            <a:endParaRPr sz="3200">
              <a:latin typeface="Nunito"/>
              <a:ea typeface="Nunito"/>
              <a:cs typeface="Nunito"/>
              <a:sym typeface="Nunit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92"/>
          <p:cNvSpPr txBox="1">
            <a:spLocks noGrp="1"/>
          </p:cNvSpPr>
          <p:nvPr>
            <p:ph type="title"/>
          </p:nvPr>
        </p:nvSpPr>
        <p:spPr>
          <a:xfrm>
            <a:off x="195950" y="211075"/>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Discussion and Conclusion</a:t>
            </a:r>
            <a:endParaRPr/>
          </a:p>
          <a:p>
            <a:pPr marL="0" lvl="0" indent="0" algn="l" rtl="0">
              <a:spcBef>
                <a:spcPts val="0"/>
              </a:spcBef>
              <a:spcAft>
                <a:spcPts val="0"/>
              </a:spcAft>
              <a:buNone/>
            </a:pPr>
            <a:r>
              <a:rPr lang="en" sz="1550"/>
              <a:t>Tiffany Wood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14" name="Google Shape;1314;p9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700"/>
              <a:t>Interventions</a:t>
            </a:r>
            <a:endParaRPr sz="17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93"/>
          <p:cNvSpPr txBox="1">
            <a:spLocks noGrp="1"/>
          </p:cNvSpPr>
          <p:nvPr>
            <p:ph type="title"/>
          </p:nvPr>
        </p:nvSpPr>
        <p:spPr>
          <a:xfrm>
            <a:off x="209150" y="225950"/>
            <a:ext cx="37575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333"/>
              <a:t>Recommendations</a:t>
            </a:r>
            <a:endParaRPr sz="3333"/>
          </a:p>
          <a:p>
            <a:pPr marL="0" lvl="0" indent="0" algn="l" rtl="0">
              <a:spcBef>
                <a:spcPts val="0"/>
              </a:spcBef>
              <a:spcAft>
                <a:spcPts val="0"/>
              </a:spcAft>
              <a:buNone/>
            </a:pPr>
            <a:r>
              <a:rPr lang="en" sz="1550"/>
              <a:t>Keigan Thornton</a:t>
            </a:r>
            <a:endParaRPr sz="1550"/>
          </a:p>
          <a:p>
            <a:pPr marL="0" lvl="0" indent="0" algn="l" rtl="0">
              <a:spcBef>
                <a:spcPts val="0"/>
              </a:spcBef>
              <a:spcAft>
                <a:spcPts val="0"/>
              </a:spcAft>
              <a:buNone/>
            </a:pPr>
            <a:endParaRPr/>
          </a:p>
        </p:txBody>
      </p:sp>
      <p:sp>
        <p:nvSpPr>
          <p:cNvPr id="1320" name="Google Shape;1320;p93"/>
          <p:cNvSpPr txBox="1"/>
          <p:nvPr/>
        </p:nvSpPr>
        <p:spPr>
          <a:xfrm>
            <a:off x="534900" y="1556200"/>
            <a:ext cx="8075700" cy="3140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Calibri"/>
                <a:ea typeface="Calibri"/>
                <a:cs typeface="Calibri"/>
                <a:sym typeface="Calibri"/>
              </a:rPr>
              <a:t>Proposed actions for the long term sustainability of Piney Run take into consideration the ongoing project for the stream, interactions in and around the environment as well as actions from the community. </a:t>
            </a:r>
            <a:endParaRPr sz="1600">
              <a:latin typeface="Calibri"/>
              <a:ea typeface="Calibri"/>
              <a:cs typeface="Calibri"/>
              <a:sym typeface="Calibri"/>
            </a:endParaRPr>
          </a:p>
          <a:p>
            <a:pPr marL="0" lvl="0" indent="0" algn="ctr" rtl="0">
              <a:spcBef>
                <a:spcPts val="0"/>
              </a:spcBef>
              <a:spcAft>
                <a:spcPts val="0"/>
              </a:spcAft>
              <a:buNone/>
            </a:pPr>
            <a:endParaRPr sz="1600">
              <a:latin typeface="Calibri"/>
              <a:ea typeface="Calibri"/>
              <a:cs typeface="Calibri"/>
              <a:sym typeface="Calibri"/>
            </a:endParaRPr>
          </a:p>
          <a:p>
            <a:pPr marL="0" lvl="0" indent="0" algn="ctr" rtl="0">
              <a:spcBef>
                <a:spcPts val="0"/>
              </a:spcBef>
              <a:spcAft>
                <a:spcPts val="0"/>
              </a:spcAft>
              <a:buNone/>
            </a:pPr>
            <a:endParaRPr sz="1600">
              <a:latin typeface="Nunito"/>
              <a:ea typeface="Nunito"/>
              <a:cs typeface="Nunito"/>
              <a:sym typeface="Nunito"/>
            </a:endParaRPr>
          </a:p>
          <a:p>
            <a:pPr marL="0" lvl="0" indent="0" algn="ctr" rtl="0">
              <a:spcBef>
                <a:spcPts val="0"/>
              </a:spcBef>
              <a:spcAft>
                <a:spcPts val="0"/>
              </a:spcAft>
              <a:buNone/>
            </a:pPr>
            <a:r>
              <a:rPr lang="en" sz="1600" b="1">
                <a:latin typeface="Nunito"/>
                <a:ea typeface="Nunito"/>
                <a:cs typeface="Nunito"/>
                <a:sym typeface="Nunito"/>
              </a:rPr>
              <a:t>Recommendations </a:t>
            </a:r>
            <a:r>
              <a:rPr lang="en" sz="1600">
                <a:latin typeface="Nunito"/>
                <a:ea typeface="Nunito"/>
                <a:cs typeface="Nunito"/>
                <a:sym typeface="Nunito"/>
              </a:rPr>
              <a:t>=/= </a:t>
            </a:r>
            <a:r>
              <a:rPr lang="en" sz="1600" b="1">
                <a:latin typeface="Nunito"/>
                <a:ea typeface="Nunito"/>
                <a:cs typeface="Nunito"/>
                <a:sym typeface="Nunito"/>
              </a:rPr>
              <a:t>Stakeholder Specific </a:t>
            </a:r>
            <a:endParaRPr sz="1600" b="1">
              <a:latin typeface="Nunito"/>
              <a:ea typeface="Nunito"/>
              <a:cs typeface="Nunito"/>
              <a:sym typeface="Nunito"/>
            </a:endParaRPr>
          </a:p>
          <a:p>
            <a:pPr marL="0" lvl="0" indent="0" algn="ctr" rtl="0">
              <a:spcBef>
                <a:spcPts val="0"/>
              </a:spcBef>
              <a:spcAft>
                <a:spcPts val="0"/>
              </a:spcAft>
              <a:buNone/>
            </a:pPr>
            <a:endParaRPr sz="1600">
              <a:latin typeface="Calibri"/>
              <a:ea typeface="Calibri"/>
              <a:cs typeface="Calibri"/>
              <a:sym typeface="Calibri"/>
            </a:endParaRPr>
          </a:p>
          <a:p>
            <a:pPr marL="0" lvl="0" indent="0" algn="ctr" rtl="0">
              <a:spcBef>
                <a:spcPts val="0"/>
              </a:spcBef>
              <a:spcAft>
                <a:spcPts val="0"/>
              </a:spcAft>
              <a:buNone/>
            </a:pPr>
            <a:endParaRPr sz="1600">
              <a:latin typeface="Calibri"/>
              <a:ea typeface="Calibri"/>
              <a:cs typeface="Calibri"/>
              <a:sym typeface="Calibri"/>
            </a:endParaRPr>
          </a:p>
          <a:p>
            <a:pPr marL="0" lvl="0" indent="0" algn="ctr" rtl="0">
              <a:spcBef>
                <a:spcPts val="0"/>
              </a:spcBef>
              <a:spcAft>
                <a:spcPts val="0"/>
              </a:spcAft>
              <a:buNone/>
            </a:pPr>
            <a:r>
              <a:rPr lang="en" sz="1600">
                <a:latin typeface="Calibri"/>
                <a:ea typeface="Calibri"/>
                <a:cs typeface="Calibri"/>
                <a:sym typeface="Calibri"/>
              </a:rPr>
              <a:t>The following recommendations are presented from a transdisciplinary approach, meaning that they involve multiple </a:t>
            </a:r>
            <a:r>
              <a:rPr lang="en" sz="1600" b="1">
                <a:latin typeface="Calibri"/>
                <a:ea typeface="Calibri"/>
                <a:cs typeface="Calibri"/>
                <a:sym typeface="Calibri"/>
              </a:rPr>
              <a:t>groups</a:t>
            </a:r>
            <a:r>
              <a:rPr lang="en" sz="1600">
                <a:latin typeface="Calibri"/>
                <a:ea typeface="Calibri"/>
                <a:cs typeface="Calibri"/>
                <a:sym typeface="Calibri"/>
              </a:rPr>
              <a:t>, </a:t>
            </a:r>
            <a:r>
              <a:rPr lang="en" sz="1600" b="1">
                <a:latin typeface="Calibri"/>
                <a:ea typeface="Calibri"/>
                <a:cs typeface="Calibri"/>
                <a:sym typeface="Calibri"/>
              </a:rPr>
              <a:t>organizations</a:t>
            </a:r>
            <a:r>
              <a:rPr lang="en" sz="1600">
                <a:latin typeface="Calibri"/>
                <a:ea typeface="Calibri"/>
                <a:cs typeface="Calibri"/>
                <a:sym typeface="Calibri"/>
              </a:rPr>
              <a:t>, and </a:t>
            </a:r>
            <a:r>
              <a:rPr lang="en" sz="1600" b="1">
                <a:latin typeface="Calibri"/>
                <a:ea typeface="Calibri"/>
                <a:cs typeface="Calibri"/>
                <a:sym typeface="Calibri"/>
              </a:rPr>
              <a:t>schools of thought</a:t>
            </a:r>
            <a:r>
              <a:rPr lang="en" sz="1600">
                <a:latin typeface="Calibri"/>
                <a:ea typeface="Calibri"/>
                <a:cs typeface="Calibri"/>
                <a:sym typeface="Calibri"/>
              </a:rPr>
              <a:t> in order to successfully executed.  </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1324"/>
        <p:cNvGrpSpPr/>
        <p:nvPr/>
      </p:nvGrpSpPr>
      <p:grpSpPr>
        <a:xfrm>
          <a:off x="0" y="0"/>
          <a:ext cx="0" cy="0"/>
          <a:chOff x="0" y="0"/>
          <a:chExt cx="0" cy="0"/>
        </a:xfrm>
      </p:grpSpPr>
      <p:grpSp>
        <p:nvGrpSpPr>
          <p:cNvPr id="1325" name="Google Shape;1325;p94"/>
          <p:cNvGrpSpPr/>
          <p:nvPr/>
        </p:nvGrpSpPr>
        <p:grpSpPr>
          <a:xfrm>
            <a:off x="272852" y="481679"/>
            <a:ext cx="2109853" cy="4035228"/>
            <a:chOff x="1118224" y="283725"/>
            <a:chExt cx="2090826" cy="4076400"/>
          </a:xfrm>
        </p:grpSpPr>
        <p:sp>
          <p:nvSpPr>
            <p:cNvPr id="1326" name="Google Shape;1326;p94"/>
            <p:cNvSpPr/>
            <p:nvPr/>
          </p:nvSpPr>
          <p:spPr>
            <a:xfrm>
              <a:off x="1178650" y="283725"/>
              <a:ext cx="2030400" cy="40764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327" name="Google Shape;1327;p94"/>
            <p:cNvSpPr/>
            <p:nvPr/>
          </p:nvSpPr>
          <p:spPr>
            <a:xfrm>
              <a:off x="1118224" y="341739"/>
              <a:ext cx="2048100" cy="17805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328" name="Google Shape;1328;p94"/>
            <p:cNvSpPr/>
            <p:nvPr/>
          </p:nvSpPr>
          <p:spPr>
            <a:xfrm>
              <a:off x="1248551" y="2551652"/>
              <a:ext cx="1890600" cy="11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Nunito"/>
                  <a:ea typeface="Nunito"/>
                  <a:cs typeface="Nunito"/>
                  <a:sym typeface="Nunito"/>
                </a:rPr>
                <a:t>Utilize easements with Land Preservation Trust to reward in depth interactions and relationships with the environment, creating more opportunities for landowners.</a:t>
              </a:r>
              <a:endParaRPr sz="1200">
                <a:solidFill>
                  <a:srgbClr val="FFFFFF"/>
                </a:solidFill>
                <a:latin typeface="Nunito"/>
                <a:ea typeface="Nunito"/>
                <a:cs typeface="Nunito"/>
                <a:sym typeface="Nunito"/>
              </a:endParaRPr>
            </a:p>
          </p:txBody>
        </p:sp>
        <p:sp>
          <p:nvSpPr>
            <p:cNvPr id="1329" name="Google Shape;1329;p94"/>
            <p:cNvSpPr/>
            <p:nvPr/>
          </p:nvSpPr>
          <p:spPr>
            <a:xfrm>
              <a:off x="1225919" y="657008"/>
              <a:ext cx="1815000" cy="108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1D7E74"/>
                  </a:solidFill>
                  <a:latin typeface="Nunito"/>
                  <a:ea typeface="Nunito"/>
                  <a:cs typeface="Nunito"/>
                  <a:sym typeface="Nunito"/>
                </a:rPr>
                <a:t>Establishing stewardship efforts </a:t>
              </a:r>
              <a:endParaRPr sz="2200">
                <a:solidFill>
                  <a:srgbClr val="1D7E74"/>
                </a:solidFill>
                <a:latin typeface="Nunito ExtraLight"/>
                <a:ea typeface="Nunito ExtraLight"/>
                <a:cs typeface="Nunito ExtraLight"/>
                <a:sym typeface="Nunito ExtraLight"/>
              </a:endParaRPr>
            </a:p>
          </p:txBody>
        </p:sp>
        <p:sp>
          <p:nvSpPr>
            <p:cNvPr id="1330" name="Google Shape;1330;p94"/>
            <p:cNvSpPr/>
            <p:nvPr/>
          </p:nvSpPr>
          <p:spPr>
            <a:xfrm rot="5400000">
              <a:off x="1947728" y="2084957"/>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grpSp>
      <p:grpSp>
        <p:nvGrpSpPr>
          <p:cNvPr id="1331" name="Google Shape;1331;p94"/>
          <p:cNvGrpSpPr/>
          <p:nvPr/>
        </p:nvGrpSpPr>
        <p:grpSpPr>
          <a:xfrm>
            <a:off x="2435671" y="481676"/>
            <a:ext cx="2109842" cy="4035228"/>
            <a:chOff x="1118235" y="283725"/>
            <a:chExt cx="2090815" cy="4076400"/>
          </a:xfrm>
        </p:grpSpPr>
        <p:sp>
          <p:nvSpPr>
            <p:cNvPr id="1332" name="Google Shape;1332;p94"/>
            <p:cNvSpPr/>
            <p:nvPr/>
          </p:nvSpPr>
          <p:spPr>
            <a:xfrm>
              <a:off x="1178650" y="283725"/>
              <a:ext cx="2030400" cy="40764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333" name="Google Shape;1333;p94"/>
            <p:cNvSpPr/>
            <p:nvPr/>
          </p:nvSpPr>
          <p:spPr>
            <a:xfrm>
              <a:off x="1118235" y="341741"/>
              <a:ext cx="2048100" cy="17709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334" name="Google Shape;1334;p94"/>
            <p:cNvSpPr/>
            <p:nvPr/>
          </p:nvSpPr>
          <p:spPr>
            <a:xfrm>
              <a:off x="1229948" y="2604590"/>
              <a:ext cx="1979100" cy="166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Nunito"/>
                  <a:ea typeface="Nunito"/>
                  <a:cs typeface="Nunito"/>
                  <a:sym typeface="Nunito"/>
                </a:rPr>
                <a:t>Use the Piney Run area to conduct educational opportunities from school age to higher levels of education, using the project as a model for local restoration practices. </a:t>
              </a:r>
              <a:endParaRPr sz="1200">
                <a:solidFill>
                  <a:schemeClr val="dk1"/>
                </a:solidFill>
                <a:latin typeface="Nunito"/>
                <a:ea typeface="Nunito"/>
                <a:cs typeface="Nunito"/>
                <a:sym typeface="Nunito"/>
              </a:endParaRPr>
            </a:p>
          </p:txBody>
        </p:sp>
        <p:sp>
          <p:nvSpPr>
            <p:cNvPr id="1335" name="Google Shape;1335;p94"/>
            <p:cNvSpPr/>
            <p:nvPr/>
          </p:nvSpPr>
          <p:spPr>
            <a:xfrm>
              <a:off x="1256142" y="704429"/>
              <a:ext cx="1815000" cy="9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rgbClr val="1D7E74"/>
                  </a:solidFill>
                  <a:latin typeface="Nunito"/>
                  <a:ea typeface="Nunito"/>
                  <a:cs typeface="Nunito"/>
                  <a:sym typeface="Nunito"/>
                </a:rPr>
                <a:t>Educational outreach </a:t>
              </a:r>
              <a:endParaRPr sz="2300">
                <a:solidFill>
                  <a:srgbClr val="1D7E74"/>
                </a:solidFill>
                <a:latin typeface="Nunito ExtraLight"/>
                <a:ea typeface="Nunito ExtraLight"/>
                <a:cs typeface="Nunito ExtraLight"/>
                <a:sym typeface="Nunito ExtraLight"/>
              </a:endParaRPr>
            </a:p>
          </p:txBody>
        </p:sp>
        <p:sp>
          <p:nvSpPr>
            <p:cNvPr id="1336" name="Google Shape;1336;p94"/>
            <p:cNvSpPr/>
            <p:nvPr/>
          </p:nvSpPr>
          <p:spPr>
            <a:xfrm rot="5400000">
              <a:off x="1947741" y="2055778"/>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grpSp>
      <p:grpSp>
        <p:nvGrpSpPr>
          <p:cNvPr id="1337" name="Google Shape;1337;p94"/>
          <p:cNvGrpSpPr/>
          <p:nvPr/>
        </p:nvGrpSpPr>
        <p:grpSpPr>
          <a:xfrm>
            <a:off x="4598478" y="481676"/>
            <a:ext cx="2109856" cy="4035228"/>
            <a:chOff x="1118221" y="283725"/>
            <a:chExt cx="2090829" cy="4076400"/>
          </a:xfrm>
        </p:grpSpPr>
        <p:sp>
          <p:nvSpPr>
            <p:cNvPr id="1338" name="Google Shape;1338;p94"/>
            <p:cNvSpPr/>
            <p:nvPr/>
          </p:nvSpPr>
          <p:spPr>
            <a:xfrm>
              <a:off x="1178650" y="283725"/>
              <a:ext cx="2030400" cy="40764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339" name="Google Shape;1339;p94"/>
            <p:cNvSpPr/>
            <p:nvPr/>
          </p:nvSpPr>
          <p:spPr>
            <a:xfrm>
              <a:off x="1118221" y="341739"/>
              <a:ext cx="2048100" cy="17709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340" name="Google Shape;1340;p94"/>
            <p:cNvSpPr/>
            <p:nvPr/>
          </p:nvSpPr>
          <p:spPr>
            <a:xfrm>
              <a:off x="1169727" y="2824832"/>
              <a:ext cx="1987800" cy="108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Nunito"/>
                  <a:ea typeface="Nunito"/>
                  <a:cs typeface="Nunito"/>
                  <a:sym typeface="Nunito"/>
                </a:rPr>
                <a:t>Place programs involving data collection from Piney Run and reward the regular submission of data from locals. </a:t>
              </a:r>
              <a:endParaRPr sz="1200">
                <a:solidFill>
                  <a:schemeClr val="dk1"/>
                </a:solidFill>
                <a:latin typeface="Nunito"/>
                <a:ea typeface="Nunito"/>
                <a:cs typeface="Nunito"/>
                <a:sym typeface="Nunito"/>
              </a:endParaRPr>
            </a:p>
          </p:txBody>
        </p:sp>
        <p:sp>
          <p:nvSpPr>
            <p:cNvPr id="1341" name="Google Shape;1341;p94"/>
            <p:cNvSpPr/>
            <p:nvPr/>
          </p:nvSpPr>
          <p:spPr>
            <a:xfrm>
              <a:off x="1225916" y="590613"/>
              <a:ext cx="1815000" cy="108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rgbClr val="1D7E74"/>
                  </a:solidFill>
                  <a:latin typeface="Nunito"/>
                  <a:ea typeface="Nunito"/>
                  <a:cs typeface="Nunito"/>
                  <a:sym typeface="Nunito"/>
                </a:rPr>
                <a:t>Citizen science incentives </a:t>
              </a:r>
              <a:endParaRPr sz="2300">
                <a:solidFill>
                  <a:srgbClr val="1D7E74"/>
                </a:solidFill>
                <a:latin typeface="Nunito ExtraLight"/>
                <a:ea typeface="Nunito ExtraLight"/>
                <a:cs typeface="Nunito ExtraLight"/>
                <a:sym typeface="Nunito ExtraLight"/>
              </a:endParaRPr>
            </a:p>
          </p:txBody>
        </p:sp>
        <p:sp>
          <p:nvSpPr>
            <p:cNvPr id="1342" name="Google Shape;1342;p94"/>
            <p:cNvSpPr/>
            <p:nvPr/>
          </p:nvSpPr>
          <p:spPr>
            <a:xfrm rot="5400000">
              <a:off x="1969084" y="1977485"/>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grpSp>
      <p:grpSp>
        <p:nvGrpSpPr>
          <p:cNvPr id="1343" name="Google Shape;1343;p94"/>
          <p:cNvGrpSpPr/>
          <p:nvPr/>
        </p:nvGrpSpPr>
        <p:grpSpPr>
          <a:xfrm>
            <a:off x="6761276" y="481676"/>
            <a:ext cx="2125077" cy="4035228"/>
            <a:chOff x="1118202" y="283725"/>
            <a:chExt cx="2105913" cy="4076400"/>
          </a:xfrm>
        </p:grpSpPr>
        <p:sp>
          <p:nvSpPr>
            <p:cNvPr id="1344" name="Google Shape;1344;p94"/>
            <p:cNvSpPr/>
            <p:nvPr/>
          </p:nvSpPr>
          <p:spPr>
            <a:xfrm>
              <a:off x="1178650" y="283725"/>
              <a:ext cx="2030400" cy="40764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345" name="Google Shape;1345;p94"/>
            <p:cNvSpPr/>
            <p:nvPr/>
          </p:nvSpPr>
          <p:spPr>
            <a:xfrm>
              <a:off x="1118227" y="341742"/>
              <a:ext cx="2048100" cy="17319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346" name="Google Shape;1346;p94"/>
            <p:cNvSpPr/>
            <p:nvPr/>
          </p:nvSpPr>
          <p:spPr>
            <a:xfrm>
              <a:off x="1193715" y="2817735"/>
              <a:ext cx="2030400" cy="116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Nunito"/>
                  <a:ea typeface="Nunito"/>
                  <a:cs typeface="Nunito"/>
                  <a:sym typeface="Nunito"/>
                </a:rPr>
                <a:t>Use of NGO and Gov. collaboration in using Piney Run as a model for future  projects involving local restoration projects. </a:t>
              </a:r>
              <a:endParaRPr sz="1200">
                <a:solidFill>
                  <a:schemeClr val="dk1"/>
                </a:solidFill>
                <a:latin typeface="Nunito"/>
                <a:ea typeface="Nunito"/>
                <a:cs typeface="Nunito"/>
                <a:sym typeface="Nunito"/>
              </a:endParaRPr>
            </a:p>
          </p:txBody>
        </p:sp>
        <p:sp>
          <p:nvSpPr>
            <p:cNvPr id="1347" name="Google Shape;1347;p94"/>
            <p:cNvSpPr/>
            <p:nvPr/>
          </p:nvSpPr>
          <p:spPr>
            <a:xfrm>
              <a:off x="1118202" y="737272"/>
              <a:ext cx="2030400" cy="9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rgbClr val="1D7E74"/>
                  </a:solidFill>
                  <a:latin typeface="Nunito"/>
                  <a:ea typeface="Nunito"/>
                  <a:cs typeface="Nunito"/>
                  <a:sym typeface="Nunito"/>
                </a:rPr>
                <a:t>Collaboration efforts </a:t>
              </a:r>
              <a:endParaRPr sz="2300">
                <a:solidFill>
                  <a:srgbClr val="1D7E74"/>
                </a:solidFill>
                <a:latin typeface="Nunito ExtraLight"/>
                <a:ea typeface="Nunito ExtraLight"/>
                <a:cs typeface="Nunito ExtraLight"/>
                <a:sym typeface="Nunito ExtraLight"/>
              </a:endParaRPr>
            </a:p>
          </p:txBody>
        </p:sp>
        <p:sp>
          <p:nvSpPr>
            <p:cNvPr id="1348" name="Google Shape;1348;p94"/>
            <p:cNvSpPr/>
            <p:nvPr/>
          </p:nvSpPr>
          <p:spPr>
            <a:xfrm rot="5400000">
              <a:off x="1947728" y="1977485"/>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1"/>
          <p:cNvSpPr txBox="1">
            <a:spLocks noGrp="1"/>
          </p:cNvSpPr>
          <p:nvPr>
            <p:ph type="title"/>
          </p:nvPr>
        </p:nvSpPr>
        <p:spPr>
          <a:xfrm>
            <a:off x="207175" y="2080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highlight>
                  <a:srgbClr val="FFFFFF"/>
                </a:highlight>
              </a:rPr>
              <a:t>Societal Context and Decision Making</a:t>
            </a:r>
            <a:endParaRPr sz="2000">
              <a:highlight>
                <a:srgbClr val="FFFFFF"/>
              </a:highlight>
            </a:endParaRPr>
          </a:p>
          <a:p>
            <a:pPr marL="0" lvl="0" indent="0" algn="l" rtl="0">
              <a:spcBef>
                <a:spcPts val="0"/>
              </a:spcBef>
              <a:spcAft>
                <a:spcPts val="0"/>
              </a:spcAft>
              <a:buNone/>
            </a:pPr>
            <a:r>
              <a:rPr lang="en" sz="1500">
                <a:highlight>
                  <a:srgbClr val="FFFFFF"/>
                </a:highlight>
              </a:rPr>
              <a:t>Kimberly Allen</a:t>
            </a:r>
            <a:endParaRPr sz="1500">
              <a:highlight>
                <a:srgbClr val="FFFFFF"/>
              </a:highlight>
            </a:endParaRPr>
          </a:p>
        </p:txBody>
      </p:sp>
      <p:sp>
        <p:nvSpPr>
          <p:cNvPr id="270" name="Google Shape;270;p41"/>
          <p:cNvSpPr txBox="1">
            <a:spLocks noGrp="1"/>
          </p:cNvSpPr>
          <p:nvPr>
            <p:ph type="body" idx="1"/>
          </p:nvPr>
        </p:nvSpPr>
        <p:spPr>
          <a:xfrm>
            <a:off x="285750" y="1070125"/>
            <a:ext cx="8572500" cy="30765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00000"/>
              </a:buClr>
              <a:buSzPts val="1800"/>
              <a:buFont typeface="Nunito"/>
              <a:buChar char="●"/>
            </a:pPr>
            <a:r>
              <a:rPr lang="en" sz="1800">
                <a:solidFill>
                  <a:srgbClr val="000000"/>
                </a:solidFill>
                <a:highlight>
                  <a:srgbClr val="FCFCFC"/>
                </a:highlight>
                <a:latin typeface="Nunito"/>
                <a:ea typeface="Nunito"/>
                <a:cs typeface="Nunito"/>
                <a:sym typeface="Nunito"/>
              </a:rPr>
              <a:t>Experts, stakeholders, government, local community organizations, and organizations of interest are identified.</a:t>
            </a:r>
            <a:endParaRPr sz="1800">
              <a:solidFill>
                <a:srgbClr val="000000"/>
              </a:solidFill>
              <a:highlight>
                <a:srgbClr val="FCFCFC"/>
              </a:highlight>
              <a:latin typeface="Nunito"/>
              <a:ea typeface="Nunito"/>
              <a:cs typeface="Nunito"/>
              <a:sym typeface="Nunito"/>
            </a:endParaRPr>
          </a:p>
          <a:p>
            <a:pPr marL="457200" lvl="0" indent="-342900" algn="l" rtl="0">
              <a:lnSpc>
                <a:spcPct val="150000"/>
              </a:lnSpc>
              <a:spcBef>
                <a:spcPts val="0"/>
              </a:spcBef>
              <a:spcAft>
                <a:spcPts val="0"/>
              </a:spcAft>
              <a:buClr>
                <a:srgbClr val="000000"/>
              </a:buClr>
              <a:buSzPts val="1800"/>
              <a:buFont typeface="Nunito"/>
              <a:buChar char="●"/>
            </a:pPr>
            <a:r>
              <a:rPr lang="en" sz="1800">
                <a:solidFill>
                  <a:srgbClr val="000000"/>
                </a:solidFill>
                <a:highlight>
                  <a:srgbClr val="FCFCFC"/>
                </a:highlight>
                <a:latin typeface="Nunito"/>
                <a:ea typeface="Nunito"/>
                <a:cs typeface="Nunito"/>
                <a:sym typeface="Nunito"/>
              </a:rPr>
              <a:t>Stakeholders and authorities will be mapped on levels of authority and interest.</a:t>
            </a:r>
            <a:endParaRPr sz="1800">
              <a:solidFill>
                <a:srgbClr val="000000"/>
              </a:solidFill>
              <a:highlight>
                <a:srgbClr val="FCFCFC"/>
              </a:highlight>
              <a:latin typeface="Nunito"/>
              <a:ea typeface="Nunito"/>
              <a:cs typeface="Nunito"/>
              <a:sym typeface="Nunito"/>
            </a:endParaRPr>
          </a:p>
          <a:p>
            <a:pPr marL="457200" lvl="0" indent="-342900" algn="l" rtl="0">
              <a:lnSpc>
                <a:spcPct val="150000"/>
              </a:lnSpc>
              <a:spcBef>
                <a:spcPts val="0"/>
              </a:spcBef>
              <a:spcAft>
                <a:spcPts val="0"/>
              </a:spcAft>
              <a:buClr>
                <a:srgbClr val="000000"/>
              </a:buClr>
              <a:buSzPts val="1800"/>
              <a:buFont typeface="Nunito"/>
              <a:buChar char="●"/>
            </a:pPr>
            <a:r>
              <a:rPr lang="en" sz="1800">
                <a:solidFill>
                  <a:srgbClr val="000000"/>
                </a:solidFill>
                <a:highlight>
                  <a:srgbClr val="FCFCFC"/>
                </a:highlight>
                <a:latin typeface="Nunito"/>
                <a:ea typeface="Nunito"/>
                <a:cs typeface="Nunito"/>
                <a:sym typeface="Nunito"/>
              </a:rPr>
              <a:t>Rules must be established to simulate economic, laws and regulations, social norms, and ethical decision making.</a:t>
            </a:r>
            <a:endParaRPr sz="1800">
              <a:solidFill>
                <a:srgbClr val="000000"/>
              </a:solidFill>
              <a:highlight>
                <a:srgbClr val="FCFCFC"/>
              </a:highlight>
              <a:latin typeface="Nunito"/>
              <a:ea typeface="Nunito"/>
              <a:cs typeface="Nunito"/>
              <a:sym typeface="Nunito"/>
            </a:endParaRPr>
          </a:p>
          <a:p>
            <a:pPr marL="457200" lvl="0" indent="-342900" algn="l" rtl="0">
              <a:lnSpc>
                <a:spcPct val="150000"/>
              </a:lnSpc>
              <a:spcBef>
                <a:spcPts val="0"/>
              </a:spcBef>
              <a:spcAft>
                <a:spcPts val="0"/>
              </a:spcAft>
              <a:buClr>
                <a:srgbClr val="000000"/>
              </a:buClr>
              <a:buSzPts val="1800"/>
              <a:buFont typeface="Nunito"/>
              <a:buChar char="●"/>
            </a:pPr>
            <a:r>
              <a:rPr lang="en" sz="1800">
                <a:solidFill>
                  <a:srgbClr val="000000"/>
                </a:solidFill>
                <a:highlight>
                  <a:srgbClr val="FCFCFC"/>
                </a:highlight>
                <a:latin typeface="Nunito"/>
                <a:ea typeface="Nunito"/>
                <a:cs typeface="Nunito"/>
                <a:sym typeface="Nunito"/>
              </a:rPr>
              <a:t>A conceptual model is made to identify key variables of the system and their interactions.</a:t>
            </a:r>
            <a:endParaRPr sz="1800">
              <a:solidFill>
                <a:srgbClr val="000000"/>
              </a:solidFill>
              <a:highlight>
                <a:srgbClr val="FCFCFC"/>
              </a:highlight>
              <a:latin typeface="Nunito"/>
              <a:ea typeface="Nunito"/>
              <a:cs typeface="Nunito"/>
              <a:sym typeface="Nunit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grpSp>
        <p:nvGrpSpPr>
          <p:cNvPr id="1353" name="Google Shape;1353;p95"/>
          <p:cNvGrpSpPr/>
          <p:nvPr/>
        </p:nvGrpSpPr>
        <p:grpSpPr>
          <a:xfrm>
            <a:off x="938025" y="3430270"/>
            <a:ext cx="7689851" cy="1332174"/>
            <a:chOff x="3113679" y="2322568"/>
            <a:chExt cx="4437306" cy="643500"/>
          </a:xfrm>
        </p:grpSpPr>
        <p:sp>
          <p:nvSpPr>
            <p:cNvPr id="1354" name="Google Shape;1354;p95"/>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95"/>
            <p:cNvSpPr/>
            <p:nvPr/>
          </p:nvSpPr>
          <p:spPr>
            <a:xfrm rot="-5400000">
              <a:off x="3708060" y="1728192"/>
              <a:ext cx="643349" cy="1832111"/>
            </a:xfrm>
            <a:prstGeom prst="flowChartOffpageConnector">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95"/>
            <p:cNvSpPr/>
            <p:nvPr/>
          </p:nvSpPr>
          <p:spPr>
            <a:xfrm>
              <a:off x="4945785" y="2323756"/>
              <a:ext cx="26052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chemeClr val="dk2"/>
                </a:buClr>
                <a:buSzPts val="1200"/>
                <a:buFont typeface="Calibri"/>
                <a:buChar char="●"/>
              </a:pPr>
              <a:r>
                <a:rPr lang="en" sz="1200">
                  <a:solidFill>
                    <a:schemeClr val="dk2"/>
                  </a:solidFill>
                  <a:latin typeface="Calibri"/>
                  <a:ea typeface="Calibri"/>
                  <a:cs typeface="Calibri"/>
                  <a:sym typeface="Calibri"/>
                </a:rPr>
                <a:t>Start a Friends of Piney Run organization that can grow collaborative capacity within the watershed.</a:t>
              </a:r>
              <a:endParaRPr sz="1200">
                <a:solidFill>
                  <a:schemeClr val="dk2"/>
                </a:solidFill>
                <a:latin typeface="Calibri"/>
                <a:ea typeface="Calibri"/>
                <a:cs typeface="Calibri"/>
                <a:sym typeface="Calibri"/>
              </a:endParaRPr>
            </a:p>
            <a:p>
              <a:pPr marL="457200" lvl="0" indent="-304800" algn="l" rtl="0">
                <a:lnSpc>
                  <a:spcPct val="115000"/>
                </a:lnSpc>
                <a:spcBef>
                  <a:spcPts val="0"/>
                </a:spcBef>
                <a:spcAft>
                  <a:spcPts val="0"/>
                </a:spcAft>
                <a:buClr>
                  <a:schemeClr val="dk2"/>
                </a:buClr>
                <a:buSzPts val="1200"/>
                <a:buFont typeface="Calibri"/>
                <a:buChar char="●"/>
              </a:pPr>
              <a:r>
                <a:rPr lang="en" sz="1200">
                  <a:solidFill>
                    <a:schemeClr val="dk2"/>
                  </a:solidFill>
                  <a:latin typeface="Calibri"/>
                  <a:ea typeface="Calibri"/>
                  <a:cs typeface="Calibri"/>
                  <a:sym typeface="Calibri"/>
                </a:rPr>
                <a:t>Organize efforts with surrounding NGOs to assist with brown trout and other biodiversity monitoring efforts </a:t>
              </a:r>
              <a:endParaRPr sz="1200">
                <a:solidFill>
                  <a:schemeClr val="dk2"/>
                </a:solidFill>
                <a:latin typeface="Calibri"/>
                <a:ea typeface="Calibri"/>
                <a:cs typeface="Calibri"/>
                <a:sym typeface="Calibri"/>
              </a:endParaRPr>
            </a:p>
          </p:txBody>
        </p:sp>
      </p:grpSp>
      <p:grpSp>
        <p:nvGrpSpPr>
          <p:cNvPr id="1357" name="Google Shape;1357;p95"/>
          <p:cNvGrpSpPr/>
          <p:nvPr/>
        </p:nvGrpSpPr>
        <p:grpSpPr>
          <a:xfrm>
            <a:off x="937653" y="1901245"/>
            <a:ext cx="7689840" cy="1332174"/>
            <a:chOff x="3113675" y="2322568"/>
            <a:chExt cx="4437300" cy="643500"/>
          </a:xfrm>
        </p:grpSpPr>
        <p:sp>
          <p:nvSpPr>
            <p:cNvPr id="1358" name="Google Shape;1358;p95"/>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95"/>
            <p:cNvSpPr/>
            <p:nvPr/>
          </p:nvSpPr>
          <p:spPr>
            <a:xfrm rot="-5400000">
              <a:off x="3717799" y="1718449"/>
              <a:ext cx="643349" cy="1851597"/>
            </a:xfrm>
            <a:prstGeom prst="flowChartOffpageConnector">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95"/>
            <p:cNvSpPr/>
            <p:nvPr/>
          </p:nvSpPr>
          <p:spPr>
            <a:xfrm>
              <a:off x="4965267" y="2323758"/>
              <a:ext cx="25857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chemeClr val="dk2"/>
                </a:buClr>
                <a:buSzPts val="1200"/>
                <a:buFont typeface="Calibri"/>
                <a:buChar char="●"/>
              </a:pPr>
              <a:r>
                <a:rPr lang="en" sz="1200">
                  <a:solidFill>
                    <a:schemeClr val="dk2"/>
                  </a:solidFill>
                  <a:latin typeface="Calibri"/>
                  <a:ea typeface="Calibri"/>
                  <a:cs typeface="Calibri"/>
                  <a:sym typeface="Calibri"/>
                </a:rPr>
                <a:t>Communicate with educational institutions to establish outreach programs.  </a:t>
              </a:r>
              <a:endParaRPr sz="1200">
                <a:solidFill>
                  <a:schemeClr val="dk2"/>
                </a:solidFill>
                <a:latin typeface="Calibri"/>
                <a:ea typeface="Calibri"/>
                <a:cs typeface="Calibri"/>
                <a:sym typeface="Calibri"/>
              </a:endParaRPr>
            </a:p>
            <a:p>
              <a:pPr marL="457200" lvl="0" indent="-304800" algn="l" rtl="0">
                <a:lnSpc>
                  <a:spcPct val="115000"/>
                </a:lnSpc>
                <a:spcBef>
                  <a:spcPts val="0"/>
                </a:spcBef>
                <a:spcAft>
                  <a:spcPts val="0"/>
                </a:spcAft>
                <a:buClr>
                  <a:schemeClr val="dk2"/>
                </a:buClr>
                <a:buSzPts val="1200"/>
                <a:buFont typeface="Calibri"/>
                <a:buChar char="●"/>
              </a:pPr>
              <a:r>
                <a:rPr lang="en" sz="1200">
                  <a:solidFill>
                    <a:schemeClr val="dk2"/>
                  </a:solidFill>
                  <a:latin typeface="Calibri"/>
                  <a:ea typeface="Calibri"/>
                  <a:cs typeface="Calibri"/>
                  <a:sym typeface="Calibri"/>
                </a:rPr>
                <a:t>Establish access to Piney Run for public access for the use of citizen science efforts.</a:t>
              </a:r>
              <a:endParaRPr sz="1200">
                <a:solidFill>
                  <a:schemeClr val="dk2"/>
                </a:solidFill>
                <a:latin typeface="Calibri"/>
                <a:ea typeface="Calibri"/>
                <a:cs typeface="Calibri"/>
                <a:sym typeface="Calibri"/>
              </a:endParaRPr>
            </a:p>
          </p:txBody>
        </p:sp>
      </p:grpSp>
      <p:grpSp>
        <p:nvGrpSpPr>
          <p:cNvPr id="1361" name="Google Shape;1361;p95"/>
          <p:cNvGrpSpPr/>
          <p:nvPr/>
        </p:nvGrpSpPr>
        <p:grpSpPr>
          <a:xfrm>
            <a:off x="939000" y="372170"/>
            <a:ext cx="7689851" cy="1332174"/>
            <a:chOff x="2295640" y="2322568"/>
            <a:chExt cx="5255502" cy="643500"/>
          </a:xfrm>
        </p:grpSpPr>
        <p:sp>
          <p:nvSpPr>
            <p:cNvPr id="1362" name="Google Shape;1362;p95"/>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95"/>
            <p:cNvSpPr/>
            <p:nvPr/>
          </p:nvSpPr>
          <p:spPr>
            <a:xfrm rot="-5400000">
              <a:off x="3092566" y="1525646"/>
              <a:ext cx="643349" cy="2237201"/>
            </a:xfrm>
            <a:prstGeom prst="flowChartOffpage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95"/>
            <p:cNvSpPr/>
            <p:nvPr/>
          </p:nvSpPr>
          <p:spPr>
            <a:xfrm>
              <a:off x="4532843" y="2323745"/>
              <a:ext cx="30183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chemeClr val="dk2"/>
                </a:buClr>
                <a:buSzPts val="1200"/>
                <a:buFont typeface="Calibri"/>
                <a:buChar char="●"/>
              </a:pPr>
              <a:r>
                <a:rPr lang="en" sz="1200">
                  <a:solidFill>
                    <a:schemeClr val="dk2"/>
                  </a:solidFill>
                  <a:latin typeface="Calibri"/>
                  <a:ea typeface="Calibri"/>
                  <a:cs typeface="Calibri"/>
                  <a:sym typeface="Calibri"/>
                </a:rPr>
                <a:t>Perform a full hydrologic inventory and baseline measurements for the current function, condition and quality.</a:t>
              </a:r>
              <a:endParaRPr sz="1200">
                <a:solidFill>
                  <a:schemeClr val="dk2"/>
                </a:solidFill>
                <a:latin typeface="Calibri"/>
                <a:ea typeface="Calibri"/>
                <a:cs typeface="Calibri"/>
                <a:sym typeface="Calibri"/>
              </a:endParaRPr>
            </a:p>
            <a:p>
              <a:pPr marL="457200" lvl="0" indent="-304800" algn="l" rtl="0">
                <a:lnSpc>
                  <a:spcPct val="115000"/>
                </a:lnSpc>
                <a:spcBef>
                  <a:spcPts val="0"/>
                </a:spcBef>
                <a:spcAft>
                  <a:spcPts val="0"/>
                </a:spcAft>
                <a:buClr>
                  <a:schemeClr val="dk2"/>
                </a:buClr>
                <a:buSzPts val="1200"/>
                <a:buFont typeface="Calibri"/>
                <a:buChar char="●"/>
              </a:pPr>
              <a:r>
                <a:rPr lang="en" sz="1200">
                  <a:solidFill>
                    <a:schemeClr val="dk2"/>
                  </a:solidFill>
                  <a:latin typeface="Calibri"/>
                  <a:ea typeface="Calibri"/>
                  <a:cs typeface="Calibri"/>
                  <a:sym typeface="Calibri"/>
                </a:rPr>
                <a:t>Communicate restorative practices with other landowners nearby.</a:t>
              </a:r>
              <a:endParaRPr sz="1200">
                <a:solidFill>
                  <a:schemeClr val="dk2"/>
                </a:solidFill>
                <a:latin typeface="Calibri"/>
                <a:ea typeface="Calibri"/>
                <a:cs typeface="Calibri"/>
                <a:sym typeface="Calibri"/>
              </a:endParaRPr>
            </a:p>
          </p:txBody>
        </p:sp>
      </p:grpSp>
      <p:sp>
        <p:nvSpPr>
          <p:cNvPr id="1365" name="Google Shape;1365;p95"/>
          <p:cNvSpPr txBox="1"/>
          <p:nvPr/>
        </p:nvSpPr>
        <p:spPr>
          <a:xfrm>
            <a:off x="937649" y="699708"/>
            <a:ext cx="3160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EEEEEE"/>
                </a:solidFill>
                <a:latin typeface="Nunito"/>
                <a:ea typeface="Nunito"/>
                <a:cs typeface="Nunito"/>
                <a:sym typeface="Nunito"/>
              </a:rPr>
              <a:t>Stream Restoration Project Managers and Main Landowner </a:t>
            </a:r>
            <a:endParaRPr sz="1600">
              <a:solidFill>
                <a:srgbClr val="EEEEEE"/>
              </a:solidFill>
              <a:latin typeface="Nunito"/>
              <a:ea typeface="Nunito"/>
              <a:cs typeface="Nunito"/>
              <a:sym typeface="Nunito"/>
            </a:endParaRPr>
          </a:p>
        </p:txBody>
      </p:sp>
      <p:sp>
        <p:nvSpPr>
          <p:cNvPr id="1366" name="Google Shape;1366;p95"/>
          <p:cNvSpPr txBox="1"/>
          <p:nvPr/>
        </p:nvSpPr>
        <p:spPr>
          <a:xfrm>
            <a:off x="937661" y="2224869"/>
            <a:ext cx="3160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EEEEEE"/>
                </a:solidFill>
                <a:latin typeface="Nunito"/>
                <a:ea typeface="Nunito"/>
                <a:cs typeface="Nunito"/>
                <a:sym typeface="Nunito"/>
              </a:rPr>
              <a:t>Main Landowner and the Community of Piney Run</a:t>
            </a:r>
            <a:endParaRPr sz="1600">
              <a:solidFill>
                <a:srgbClr val="EEEEEE"/>
              </a:solidFill>
              <a:latin typeface="Nunito"/>
              <a:ea typeface="Nunito"/>
              <a:cs typeface="Nunito"/>
              <a:sym typeface="Nunito"/>
            </a:endParaRPr>
          </a:p>
        </p:txBody>
      </p:sp>
      <p:sp>
        <p:nvSpPr>
          <p:cNvPr id="1367" name="Google Shape;1367;p95"/>
          <p:cNvSpPr txBox="1"/>
          <p:nvPr/>
        </p:nvSpPr>
        <p:spPr>
          <a:xfrm>
            <a:off x="939002" y="3712800"/>
            <a:ext cx="273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EEEEEE"/>
                </a:solidFill>
                <a:latin typeface="Nunito"/>
                <a:ea typeface="Nunito"/>
                <a:cs typeface="Nunito"/>
                <a:sym typeface="Nunito"/>
              </a:rPr>
              <a:t>The Community of Piney Run and Non-government Organizations </a:t>
            </a:r>
            <a:endParaRPr sz="1600">
              <a:solidFill>
                <a:srgbClr val="EEEEEE"/>
              </a:solidFill>
              <a:latin typeface="Nunito"/>
              <a:ea typeface="Nunito"/>
              <a:cs typeface="Nunito"/>
              <a:sym typeface="Nunito"/>
            </a:endParaRPr>
          </a:p>
        </p:txBody>
      </p:sp>
      <p:sp>
        <p:nvSpPr>
          <p:cNvPr id="1368" name="Google Shape;1368;p95"/>
          <p:cNvSpPr txBox="1">
            <a:spLocks noGrp="1"/>
          </p:cNvSpPr>
          <p:nvPr>
            <p:ph type="title"/>
          </p:nvPr>
        </p:nvSpPr>
        <p:spPr>
          <a:xfrm rot="-5400000">
            <a:off x="-1042600" y="2281200"/>
            <a:ext cx="3058200" cy="581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Recommendations</a:t>
            </a:r>
            <a:endParaRPr/>
          </a:p>
          <a:p>
            <a:pPr marL="0" lvl="0" indent="0" algn="l" rtl="0">
              <a:spcBef>
                <a:spcPts val="0"/>
              </a:spcBef>
              <a:spcAft>
                <a:spcPts val="0"/>
              </a:spcAft>
              <a:buNone/>
            </a:pPr>
            <a:endParaRPr sz="155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96"/>
          <p:cNvSpPr txBox="1">
            <a:spLocks noGrp="1"/>
          </p:cNvSpPr>
          <p:nvPr>
            <p:ph type="title"/>
          </p:nvPr>
        </p:nvSpPr>
        <p:spPr>
          <a:xfrm>
            <a:off x="217275" y="98275"/>
            <a:ext cx="3371100" cy="581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Recommendations</a:t>
            </a:r>
            <a:endParaRPr/>
          </a:p>
          <a:p>
            <a:pPr marL="0" lvl="0" indent="0" algn="l" rtl="0">
              <a:spcBef>
                <a:spcPts val="0"/>
              </a:spcBef>
              <a:spcAft>
                <a:spcPts val="0"/>
              </a:spcAft>
              <a:buNone/>
            </a:pPr>
            <a:r>
              <a:rPr lang="en" sz="1550"/>
              <a:t>Keigan Thornton</a:t>
            </a:r>
            <a:endParaRPr sz="1550"/>
          </a:p>
        </p:txBody>
      </p:sp>
      <p:grpSp>
        <p:nvGrpSpPr>
          <p:cNvPr id="1374" name="Google Shape;1374;p96"/>
          <p:cNvGrpSpPr/>
          <p:nvPr/>
        </p:nvGrpSpPr>
        <p:grpSpPr>
          <a:xfrm>
            <a:off x="960568" y="2979990"/>
            <a:ext cx="7645911" cy="1641697"/>
            <a:chOff x="3113675" y="2322568"/>
            <a:chExt cx="4437300" cy="643500"/>
          </a:xfrm>
        </p:grpSpPr>
        <p:sp>
          <p:nvSpPr>
            <p:cNvPr id="1375" name="Google Shape;1375;p9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96"/>
            <p:cNvSpPr/>
            <p:nvPr/>
          </p:nvSpPr>
          <p:spPr>
            <a:xfrm rot="-5400000">
              <a:off x="3717799" y="1718449"/>
              <a:ext cx="643349" cy="1851597"/>
            </a:xfrm>
            <a:prstGeom prst="flowChartOffpageConnector">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96"/>
            <p:cNvSpPr/>
            <p:nvPr/>
          </p:nvSpPr>
          <p:spPr>
            <a:xfrm>
              <a:off x="4965269" y="2323757"/>
              <a:ext cx="25857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chemeClr val="dk2"/>
                </a:buClr>
                <a:buSzPts val="1200"/>
                <a:buFont typeface="Calibri"/>
                <a:buChar char="●"/>
              </a:pPr>
              <a:r>
                <a:rPr lang="en" sz="1200">
                  <a:solidFill>
                    <a:schemeClr val="dk2"/>
                  </a:solidFill>
                  <a:latin typeface="Calibri"/>
                  <a:ea typeface="Calibri"/>
                  <a:cs typeface="Calibri"/>
                  <a:sym typeface="Calibri"/>
                </a:rPr>
                <a:t>Create a Baltimore Co./Carroll Co. public school initiative to maintain local lands/waterways </a:t>
              </a:r>
              <a:endParaRPr sz="1200">
                <a:solidFill>
                  <a:schemeClr val="dk2"/>
                </a:solidFill>
                <a:latin typeface="Calibri"/>
                <a:ea typeface="Calibri"/>
                <a:cs typeface="Calibri"/>
                <a:sym typeface="Calibri"/>
              </a:endParaRPr>
            </a:p>
            <a:p>
              <a:pPr marL="457200" lvl="0" indent="-304800" algn="l" rtl="0">
                <a:lnSpc>
                  <a:spcPct val="115000"/>
                </a:lnSpc>
                <a:spcBef>
                  <a:spcPts val="0"/>
                </a:spcBef>
                <a:spcAft>
                  <a:spcPts val="0"/>
                </a:spcAft>
                <a:buClr>
                  <a:schemeClr val="dk2"/>
                </a:buClr>
                <a:buSzPts val="1200"/>
                <a:buFont typeface="Calibri"/>
                <a:buChar char="●"/>
              </a:pPr>
              <a:r>
                <a:rPr lang="en" sz="1200">
                  <a:solidFill>
                    <a:schemeClr val="dk2"/>
                  </a:solidFill>
                  <a:latin typeface="Calibri"/>
                  <a:ea typeface="Calibri"/>
                  <a:cs typeface="Calibri"/>
                  <a:sym typeface="Calibri"/>
                </a:rPr>
                <a:t>Establish a liaison between the environment of Piney Run to interact with local and outside sources. </a:t>
              </a:r>
              <a:endParaRPr sz="1200">
                <a:solidFill>
                  <a:schemeClr val="dk2"/>
                </a:solidFill>
                <a:latin typeface="Calibri"/>
                <a:ea typeface="Calibri"/>
                <a:cs typeface="Calibri"/>
                <a:sym typeface="Calibri"/>
              </a:endParaRPr>
            </a:p>
          </p:txBody>
        </p:sp>
      </p:grpSp>
      <p:grpSp>
        <p:nvGrpSpPr>
          <p:cNvPr id="1378" name="Google Shape;1378;p96"/>
          <p:cNvGrpSpPr/>
          <p:nvPr/>
        </p:nvGrpSpPr>
        <p:grpSpPr>
          <a:xfrm>
            <a:off x="960520" y="920379"/>
            <a:ext cx="7724680" cy="1818626"/>
            <a:chOff x="2295640" y="2322568"/>
            <a:chExt cx="5306506" cy="660574"/>
          </a:xfrm>
        </p:grpSpPr>
        <p:sp>
          <p:nvSpPr>
            <p:cNvPr id="1379" name="Google Shape;1379;p9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96"/>
            <p:cNvSpPr/>
            <p:nvPr/>
          </p:nvSpPr>
          <p:spPr>
            <a:xfrm rot="-5400000">
              <a:off x="3092566" y="1525646"/>
              <a:ext cx="643349" cy="2237201"/>
            </a:xfrm>
            <a:prstGeom prst="flowChartOffpageConnector">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96"/>
            <p:cNvSpPr/>
            <p:nvPr/>
          </p:nvSpPr>
          <p:spPr>
            <a:xfrm>
              <a:off x="4532846" y="2323742"/>
              <a:ext cx="3069300" cy="6594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chemeClr val="dk2"/>
                </a:buClr>
                <a:buSzPts val="1200"/>
                <a:buFont typeface="Calibri"/>
                <a:buChar char="●"/>
              </a:pPr>
              <a:r>
                <a:rPr lang="en" sz="1200">
                  <a:solidFill>
                    <a:schemeClr val="dk2"/>
                  </a:solidFill>
                  <a:latin typeface="Calibri"/>
                  <a:ea typeface="Calibri"/>
                  <a:cs typeface="Calibri"/>
                  <a:sym typeface="Calibri"/>
                </a:rPr>
                <a:t>Establish monitoring stations and begin long term data collection. </a:t>
              </a:r>
              <a:endParaRPr sz="1200">
                <a:solidFill>
                  <a:schemeClr val="dk2"/>
                </a:solidFill>
                <a:latin typeface="Calibri"/>
                <a:ea typeface="Calibri"/>
                <a:cs typeface="Calibri"/>
                <a:sym typeface="Calibri"/>
              </a:endParaRPr>
            </a:p>
            <a:p>
              <a:pPr marL="457200" lvl="0" indent="-304800" algn="l" rtl="0">
                <a:lnSpc>
                  <a:spcPct val="115000"/>
                </a:lnSpc>
                <a:spcBef>
                  <a:spcPts val="0"/>
                </a:spcBef>
                <a:spcAft>
                  <a:spcPts val="0"/>
                </a:spcAft>
                <a:buClr>
                  <a:schemeClr val="dk2"/>
                </a:buClr>
                <a:buSzPts val="1200"/>
                <a:buFont typeface="Calibri"/>
                <a:buChar char="●"/>
              </a:pPr>
              <a:r>
                <a:rPr lang="en" sz="1200">
                  <a:solidFill>
                    <a:schemeClr val="dk2"/>
                  </a:solidFill>
                  <a:latin typeface="Calibri"/>
                  <a:ea typeface="Calibri"/>
                  <a:cs typeface="Calibri"/>
                  <a:sym typeface="Calibri"/>
                </a:rPr>
                <a:t>Set-up initiatives for citizen science efforts. </a:t>
              </a:r>
              <a:endParaRPr sz="1200">
                <a:solidFill>
                  <a:schemeClr val="dk2"/>
                </a:solidFill>
                <a:latin typeface="Calibri"/>
                <a:ea typeface="Calibri"/>
                <a:cs typeface="Calibri"/>
                <a:sym typeface="Calibri"/>
              </a:endParaRPr>
            </a:p>
            <a:p>
              <a:pPr marL="457200" lvl="0" indent="-304800" algn="l" rtl="0">
                <a:lnSpc>
                  <a:spcPct val="115000"/>
                </a:lnSpc>
                <a:spcBef>
                  <a:spcPts val="0"/>
                </a:spcBef>
                <a:spcAft>
                  <a:spcPts val="0"/>
                </a:spcAft>
                <a:buClr>
                  <a:schemeClr val="dk2"/>
                </a:buClr>
                <a:buSzPts val="1200"/>
                <a:buFont typeface="Calibri"/>
                <a:buChar char="●"/>
              </a:pPr>
              <a:r>
                <a:rPr lang="en" sz="1200">
                  <a:solidFill>
                    <a:schemeClr val="dk2"/>
                  </a:solidFill>
                  <a:latin typeface="Calibri"/>
                  <a:ea typeface="Calibri"/>
                  <a:cs typeface="Calibri"/>
                  <a:sym typeface="Calibri"/>
                </a:rPr>
                <a:t>Utilize Land Preservation Trust in order to protect more of Piney Run.  </a:t>
              </a:r>
              <a:endParaRPr sz="1200">
                <a:solidFill>
                  <a:schemeClr val="dk2"/>
                </a:solidFill>
                <a:latin typeface="Calibri"/>
                <a:ea typeface="Calibri"/>
                <a:cs typeface="Calibri"/>
                <a:sym typeface="Calibri"/>
              </a:endParaRPr>
            </a:p>
            <a:p>
              <a:pPr marL="457200" lvl="0" indent="-304800" algn="l" rtl="0">
                <a:lnSpc>
                  <a:spcPct val="115000"/>
                </a:lnSpc>
                <a:spcBef>
                  <a:spcPts val="0"/>
                </a:spcBef>
                <a:spcAft>
                  <a:spcPts val="0"/>
                </a:spcAft>
                <a:buClr>
                  <a:schemeClr val="dk2"/>
                </a:buClr>
                <a:buSzPts val="1200"/>
                <a:buFont typeface="Calibri"/>
                <a:buChar char="●"/>
              </a:pPr>
              <a:r>
                <a:rPr lang="en" sz="1200">
                  <a:solidFill>
                    <a:schemeClr val="dk2"/>
                  </a:solidFill>
                  <a:latin typeface="Calibri"/>
                  <a:ea typeface="Calibri"/>
                  <a:cs typeface="Calibri"/>
                  <a:sym typeface="Calibri"/>
                </a:rPr>
                <a:t>Develop further mitigation strategies for Hampstead Wastewater Treatment </a:t>
              </a:r>
              <a:endParaRPr sz="1200">
                <a:solidFill>
                  <a:schemeClr val="dk2"/>
                </a:solidFill>
                <a:latin typeface="Calibri"/>
                <a:ea typeface="Calibri"/>
                <a:cs typeface="Calibri"/>
                <a:sym typeface="Calibri"/>
              </a:endParaRPr>
            </a:p>
          </p:txBody>
        </p:sp>
      </p:grpSp>
      <p:sp>
        <p:nvSpPr>
          <p:cNvPr id="1382" name="Google Shape;1382;p96"/>
          <p:cNvSpPr txBox="1"/>
          <p:nvPr/>
        </p:nvSpPr>
        <p:spPr>
          <a:xfrm>
            <a:off x="960521" y="1487238"/>
            <a:ext cx="3200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EEEEEE"/>
                </a:solidFill>
                <a:latin typeface="Nunito"/>
                <a:ea typeface="Nunito"/>
                <a:cs typeface="Nunito"/>
                <a:sym typeface="Nunito"/>
              </a:rPr>
              <a:t>The Community of Piney Run and Government Organizations </a:t>
            </a:r>
            <a:endParaRPr sz="1600">
              <a:solidFill>
                <a:srgbClr val="EEEEEE"/>
              </a:solidFill>
              <a:latin typeface="Nunito"/>
              <a:ea typeface="Nunito"/>
              <a:cs typeface="Nunito"/>
              <a:sym typeface="Nunito"/>
            </a:endParaRPr>
          </a:p>
        </p:txBody>
      </p:sp>
      <p:sp>
        <p:nvSpPr>
          <p:cNvPr id="1383" name="Google Shape;1383;p96"/>
          <p:cNvSpPr txBox="1"/>
          <p:nvPr/>
        </p:nvSpPr>
        <p:spPr>
          <a:xfrm>
            <a:off x="960519" y="3458398"/>
            <a:ext cx="3111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EEEEEE"/>
                </a:solidFill>
                <a:latin typeface="Nunito"/>
                <a:ea typeface="Nunito"/>
                <a:cs typeface="Nunito"/>
                <a:sym typeface="Nunito"/>
              </a:rPr>
              <a:t>The Community and the Environment of Piney Run</a:t>
            </a:r>
            <a:endParaRPr sz="1600">
              <a:solidFill>
                <a:srgbClr val="EEEEEE"/>
              </a:solidFill>
              <a:latin typeface="Nunito"/>
              <a:ea typeface="Nunito"/>
              <a:cs typeface="Nunito"/>
              <a:sym typeface="Nunit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97"/>
          <p:cNvSpPr txBox="1">
            <a:spLocks noGrp="1"/>
          </p:cNvSpPr>
          <p:nvPr>
            <p:ph type="ctrTitle"/>
          </p:nvPr>
        </p:nvSpPr>
        <p:spPr>
          <a:xfrm>
            <a:off x="1891353" y="1228908"/>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Adaptive Planning for Piney Run, MD</a:t>
            </a:r>
            <a:endParaRPr/>
          </a:p>
        </p:txBody>
      </p:sp>
      <p:sp>
        <p:nvSpPr>
          <p:cNvPr id="1389" name="Google Shape;1389;p97"/>
          <p:cNvSpPr txBox="1">
            <a:spLocks noGrp="1"/>
          </p:cNvSpPr>
          <p:nvPr>
            <p:ph type="subTitle" idx="1"/>
          </p:nvPr>
        </p:nvSpPr>
        <p:spPr>
          <a:xfrm>
            <a:off x="962400" y="3370625"/>
            <a:ext cx="7219200" cy="52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666666"/>
                </a:solidFill>
                <a:highlight>
                  <a:srgbClr val="FFFFFF"/>
                </a:highlight>
                <a:latin typeface="Nunito"/>
                <a:ea typeface="Nunito"/>
                <a:cs typeface="Nunito"/>
                <a:sym typeface="Nunito"/>
              </a:rPr>
              <a:t>This concludes our presentation. We will now take questions from attendees.  </a:t>
            </a:r>
            <a:endParaRPr>
              <a:latin typeface="Nunito"/>
              <a:ea typeface="Nunito"/>
              <a:cs typeface="Nunito"/>
              <a:sym typeface="Nunito"/>
            </a:endParaRPr>
          </a:p>
        </p:txBody>
      </p:sp>
      <p:sp>
        <p:nvSpPr>
          <p:cNvPr id="1390" name="Google Shape;1390;p97"/>
          <p:cNvSpPr txBox="1">
            <a:spLocks noGrp="1"/>
          </p:cNvSpPr>
          <p:nvPr>
            <p:ph type="ctrTitle"/>
          </p:nvPr>
        </p:nvSpPr>
        <p:spPr>
          <a:xfrm>
            <a:off x="2037400" y="2571753"/>
            <a:ext cx="5361300" cy="92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1820">
                <a:latin typeface="Nunito Light"/>
                <a:ea typeface="Nunito Light"/>
                <a:cs typeface="Nunito Light"/>
                <a:sym typeface="Nunito Light"/>
              </a:rPr>
              <a:t>Stability and resiliency in a changing climate</a:t>
            </a:r>
            <a:endParaRPr sz="1820">
              <a:latin typeface="Nunito Light"/>
              <a:ea typeface="Nunito Light"/>
              <a:cs typeface="Nunito Light"/>
              <a:sym typeface="Nuni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cxnSp>
        <p:nvCxnSpPr>
          <p:cNvPr id="275" name="Google Shape;275;p42"/>
          <p:cNvCxnSpPr/>
          <p:nvPr/>
        </p:nvCxnSpPr>
        <p:spPr>
          <a:xfrm rot="10800000">
            <a:off x="4639325" y="227325"/>
            <a:ext cx="15600" cy="4692300"/>
          </a:xfrm>
          <a:prstGeom prst="straightConnector1">
            <a:avLst/>
          </a:prstGeom>
          <a:noFill/>
          <a:ln w="28575" cap="flat" cmpd="sng">
            <a:solidFill>
              <a:srgbClr val="000000"/>
            </a:solidFill>
            <a:prstDash val="solid"/>
            <a:miter lim="800000"/>
            <a:headEnd type="triangle" w="med" len="med"/>
            <a:tailEnd type="triangle" w="med" len="med"/>
          </a:ln>
        </p:spPr>
      </p:cxnSp>
      <p:cxnSp>
        <p:nvCxnSpPr>
          <p:cNvPr id="276" name="Google Shape;276;p42"/>
          <p:cNvCxnSpPr/>
          <p:nvPr/>
        </p:nvCxnSpPr>
        <p:spPr>
          <a:xfrm rot="10800000">
            <a:off x="216550" y="2570850"/>
            <a:ext cx="8710800" cy="0"/>
          </a:xfrm>
          <a:prstGeom prst="straightConnector1">
            <a:avLst/>
          </a:prstGeom>
          <a:noFill/>
          <a:ln w="28575" cap="flat" cmpd="sng">
            <a:solidFill>
              <a:srgbClr val="000000"/>
            </a:solidFill>
            <a:prstDash val="solid"/>
            <a:miter lim="800000"/>
            <a:headEnd type="triangle" w="med" len="med"/>
            <a:tailEnd type="triangle" w="med" len="med"/>
          </a:ln>
        </p:spPr>
      </p:cxnSp>
      <p:sp>
        <p:nvSpPr>
          <p:cNvPr id="277" name="Google Shape;277;p42"/>
          <p:cNvSpPr txBox="1"/>
          <p:nvPr/>
        </p:nvSpPr>
        <p:spPr>
          <a:xfrm>
            <a:off x="4650827" y="243700"/>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i="0" u="none" strike="noStrike" cap="none">
                <a:latin typeface="Calibri"/>
                <a:ea typeface="Calibri"/>
                <a:cs typeface="Calibri"/>
                <a:sym typeface="Calibri"/>
              </a:rPr>
              <a:t>High resources/ authority </a:t>
            </a:r>
            <a:endParaRPr sz="1100"/>
          </a:p>
        </p:txBody>
      </p:sp>
      <p:sp>
        <p:nvSpPr>
          <p:cNvPr id="278" name="Google Shape;278;p42"/>
          <p:cNvSpPr txBox="1"/>
          <p:nvPr/>
        </p:nvSpPr>
        <p:spPr>
          <a:xfrm>
            <a:off x="8112421" y="2571750"/>
            <a:ext cx="1190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latin typeface="Calibri"/>
                <a:ea typeface="Calibri"/>
                <a:cs typeface="Calibri"/>
                <a:sym typeface="Calibri"/>
              </a:rPr>
              <a:t>High interest </a:t>
            </a:r>
            <a:endParaRPr sz="1100"/>
          </a:p>
        </p:txBody>
      </p:sp>
      <p:sp>
        <p:nvSpPr>
          <p:cNvPr id="279" name="Google Shape;279;p42"/>
          <p:cNvSpPr txBox="1"/>
          <p:nvPr/>
        </p:nvSpPr>
        <p:spPr>
          <a:xfrm>
            <a:off x="4744159" y="4573426"/>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latin typeface="Calibri"/>
                <a:ea typeface="Calibri"/>
                <a:cs typeface="Calibri"/>
                <a:sym typeface="Calibri"/>
              </a:rPr>
              <a:t>Low resources/ authority </a:t>
            </a:r>
            <a:endParaRPr sz="1100"/>
          </a:p>
        </p:txBody>
      </p:sp>
      <p:sp>
        <p:nvSpPr>
          <p:cNvPr id="280" name="Google Shape;280;p42"/>
          <p:cNvSpPr txBox="1"/>
          <p:nvPr/>
        </p:nvSpPr>
        <p:spPr>
          <a:xfrm>
            <a:off x="425209" y="2608050"/>
            <a:ext cx="1190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latin typeface="Calibri"/>
                <a:ea typeface="Calibri"/>
                <a:cs typeface="Calibri"/>
                <a:sym typeface="Calibri"/>
              </a:rPr>
              <a:t>Low interest</a:t>
            </a:r>
            <a:endParaRPr sz="1100"/>
          </a:p>
        </p:txBody>
      </p:sp>
      <p:sp>
        <p:nvSpPr>
          <p:cNvPr id="281" name="Google Shape;281;p42"/>
          <p:cNvSpPr txBox="1"/>
          <p:nvPr/>
        </p:nvSpPr>
        <p:spPr>
          <a:xfrm>
            <a:off x="7078717" y="3552130"/>
            <a:ext cx="1190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Local ag. Owners </a:t>
            </a:r>
            <a:endParaRPr sz="1100"/>
          </a:p>
        </p:txBody>
      </p:sp>
      <p:sp>
        <p:nvSpPr>
          <p:cNvPr id="282" name="Google Shape;282;p42"/>
          <p:cNvSpPr txBox="1"/>
          <p:nvPr/>
        </p:nvSpPr>
        <p:spPr>
          <a:xfrm>
            <a:off x="5369691" y="1618455"/>
            <a:ext cx="15612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Baltimore county Natural Resource department </a:t>
            </a:r>
            <a:endParaRPr sz="1100"/>
          </a:p>
        </p:txBody>
      </p:sp>
      <p:sp>
        <p:nvSpPr>
          <p:cNvPr id="283" name="Google Shape;283;p42"/>
          <p:cNvSpPr txBox="1"/>
          <p:nvPr/>
        </p:nvSpPr>
        <p:spPr>
          <a:xfrm>
            <a:off x="4680665" y="1109922"/>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Water treatment plant managers </a:t>
            </a:r>
            <a:endParaRPr sz="1100"/>
          </a:p>
        </p:txBody>
      </p:sp>
      <p:sp>
        <p:nvSpPr>
          <p:cNvPr id="284" name="Google Shape;284;p42"/>
          <p:cNvSpPr txBox="1"/>
          <p:nvPr/>
        </p:nvSpPr>
        <p:spPr>
          <a:xfrm>
            <a:off x="7294617" y="625011"/>
            <a:ext cx="12573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Private landowners </a:t>
            </a:r>
            <a:endParaRPr sz="1100"/>
          </a:p>
        </p:txBody>
      </p:sp>
      <p:sp>
        <p:nvSpPr>
          <p:cNvPr id="285" name="Google Shape;285;p42"/>
          <p:cNvSpPr txBox="1"/>
          <p:nvPr/>
        </p:nvSpPr>
        <p:spPr>
          <a:xfrm>
            <a:off x="6481173" y="299174"/>
            <a:ext cx="14406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Carroll county dep. Of land and resource mgmt. </a:t>
            </a:r>
            <a:endParaRPr sz="1100"/>
          </a:p>
        </p:txBody>
      </p:sp>
      <p:sp>
        <p:nvSpPr>
          <p:cNvPr id="286" name="Google Shape;286;p42"/>
          <p:cNvSpPr txBox="1"/>
          <p:nvPr/>
        </p:nvSpPr>
        <p:spPr>
          <a:xfrm>
            <a:off x="6270741" y="1313032"/>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MD Freshwater fish division </a:t>
            </a:r>
            <a:endParaRPr sz="1100"/>
          </a:p>
        </p:txBody>
      </p:sp>
      <p:sp>
        <p:nvSpPr>
          <p:cNvPr id="287" name="Google Shape;287;p42"/>
          <p:cNvSpPr txBox="1"/>
          <p:nvPr/>
        </p:nvSpPr>
        <p:spPr>
          <a:xfrm>
            <a:off x="7766488" y="299174"/>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Carroll county gvmt. Officials </a:t>
            </a:r>
            <a:endParaRPr sz="1100"/>
          </a:p>
        </p:txBody>
      </p:sp>
      <p:sp>
        <p:nvSpPr>
          <p:cNvPr id="288" name="Google Shape;288;p42"/>
          <p:cNvSpPr txBox="1"/>
          <p:nvPr/>
        </p:nvSpPr>
        <p:spPr>
          <a:xfrm>
            <a:off x="461133" y="4130261"/>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Potential fish stocking stakeholders </a:t>
            </a:r>
            <a:endParaRPr sz="1100"/>
          </a:p>
        </p:txBody>
      </p:sp>
      <p:sp>
        <p:nvSpPr>
          <p:cNvPr id="289" name="Google Shape;289;p42"/>
          <p:cNvSpPr txBox="1"/>
          <p:nvPr/>
        </p:nvSpPr>
        <p:spPr>
          <a:xfrm>
            <a:off x="2192387" y="4130261"/>
            <a:ext cx="14406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Local businesses (brewery, horse farm?) </a:t>
            </a:r>
            <a:endParaRPr sz="1100"/>
          </a:p>
        </p:txBody>
      </p:sp>
      <p:sp>
        <p:nvSpPr>
          <p:cNvPr id="290" name="Google Shape;290;p42"/>
          <p:cNvSpPr txBox="1"/>
          <p:nvPr/>
        </p:nvSpPr>
        <p:spPr>
          <a:xfrm>
            <a:off x="4846920" y="1910616"/>
            <a:ext cx="14406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Balt. County department of planning </a:t>
            </a:r>
            <a:endParaRPr sz="1100"/>
          </a:p>
        </p:txBody>
      </p:sp>
      <p:sp>
        <p:nvSpPr>
          <p:cNvPr id="291" name="Google Shape;291;p42"/>
          <p:cNvSpPr txBox="1"/>
          <p:nvPr/>
        </p:nvSpPr>
        <p:spPr>
          <a:xfrm>
            <a:off x="7078717" y="2891754"/>
            <a:ext cx="1190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NGOs</a:t>
            </a:r>
            <a:endParaRPr sz="1100"/>
          </a:p>
        </p:txBody>
      </p:sp>
      <p:sp>
        <p:nvSpPr>
          <p:cNvPr id="292" name="Google Shape;292;p42"/>
          <p:cNvSpPr txBox="1"/>
          <p:nvPr/>
        </p:nvSpPr>
        <p:spPr>
          <a:xfrm>
            <a:off x="4650834" y="2224648"/>
            <a:ext cx="1190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Baltimore county soil conservation district </a:t>
            </a:r>
            <a:endParaRPr sz="1100"/>
          </a:p>
        </p:txBody>
      </p:sp>
      <p:sp>
        <p:nvSpPr>
          <p:cNvPr id="293" name="Google Shape;293;p42"/>
          <p:cNvSpPr txBox="1">
            <a:spLocks noGrp="1"/>
          </p:cNvSpPr>
          <p:nvPr>
            <p:ph type="title"/>
          </p:nvPr>
        </p:nvSpPr>
        <p:spPr>
          <a:xfrm>
            <a:off x="189025" y="205950"/>
            <a:ext cx="27231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Mapping the decision making space</a:t>
            </a:r>
            <a:endParaRPr sz="1800"/>
          </a:p>
          <a:p>
            <a:pPr marL="0" lvl="0" indent="0" algn="l" rtl="0">
              <a:spcBef>
                <a:spcPts val="0"/>
              </a:spcBef>
              <a:spcAft>
                <a:spcPts val="0"/>
              </a:spcAft>
              <a:buNone/>
            </a:pPr>
            <a:r>
              <a:rPr lang="en" sz="1050"/>
              <a:t>Kimberly Allen</a:t>
            </a:r>
            <a:endParaRPr sz="10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cxnSp>
        <p:nvCxnSpPr>
          <p:cNvPr id="298" name="Google Shape;298;p43"/>
          <p:cNvCxnSpPr/>
          <p:nvPr/>
        </p:nvCxnSpPr>
        <p:spPr>
          <a:xfrm rot="10800000">
            <a:off x="2362250" y="1259025"/>
            <a:ext cx="16500" cy="3664500"/>
          </a:xfrm>
          <a:prstGeom prst="straightConnector1">
            <a:avLst/>
          </a:prstGeom>
          <a:noFill/>
          <a:ln w="28575" cap="flat" cmpd="sng">
            <a:solidFill>
              <a:srgbClr val="000000"/>
            </a:solidFill>
            <a:prstDash val="solid"/>
            <a:miter lim="800000"/>
            <a:headEnd type="none" w="med" len="med"/>
            <a:tailEnd type="triangle" w="med" len="med"/>
          </a:ln>
        </p:spPr>
      </p:cxnSp>
      <p:cxnSp>
        <p:nvCxnSpPr>
          <p:cNvPr id="299" name="Google Shape;299;p43"/>
          <p:cNvCxnSpPr/>
          <p:nvPr/>
        </p:nvCxnSpPr>
        <p:spPr>
          <a:xfrm flipH="1">
            <a:off x="227114" y="3864792"/>
            <a:ext cx="7218600" cy="6300"/>
          </a:xfrm>
          <a:prstGeom prst="straightConnector1">
            <a:avLst/>
          </a:prstGeom>
          <a:noFill/>
          <a:ln w="28575" cap="flat" cmpd="sng">
            <a:solidFill>
              <a:srgbClr val="000000"/>
            </a:solidFill>
            <a:prstDash val="solid"/>
            <a:miter lim="800000"/>
            <a:headEnd type="triangle" w="med" len="med"/>
            <a:tailEnd type="none" w="med" len="med"/>
          </a:ln>
        </p:spPr>
      </p:cxnSp>
      <p:sp>
        <p:nvSpPr>
          <p:cNvPr id="300" name="Google Shape;300;p43"/>
          <p:cNvSpPr txBox="1"/>
          <p:nvPr/>
        </p:nvSpPr>
        <p:spPr>
          <a:xfrm>
            <a:off x="2381991" y="1288774"/>
            <a:ext cx="1409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i="0" u="none" strike="noStrike" cap="none">
                <a:latin typeface="Calibri"/>
                <a:ea typeface="Calibri"/>
                <a:cs typeface="Calibri"/>
                <a:sym typeface="Calibri"/>
              </a:rPr>
              <a:t>High resources/ authority </a:t>
            </a:r>
            <a:endParaRPr sz="1100"/>
          </a:p>
        </p:txBody>
      </p:sp>
      <p:sp>
        <p:nvSpPr>
          <p:cNvPr id="301" name="Google Shape;301;p43"/>
          <p:cNvSpPr txBox="1"/>
          <p:nvPr/>
        </p:nvSpPr>
        <p:spPr>
          <a:xfrm>
            <a:off x="6480777" y="3865789"/>
            <a:ext cx="1409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latin typeface="Calibri"/>
                <a:ea typeface="Calibri"/>
                <a:cs typeface="Calibri"/>
                <a:sym typeface="Calibri"/>
              </a:rPr>
              <a:t>High interest </a:t>
            </a:r>
            <a:endParaRPr sz="1100"/>
          </a:p>
        </p:txBody>
      </p:sp>
      <p:sp>
        <p:nvSpPr>
          <p:cNvPr id="302" name="Google Shape;302;p43"/>
          <p:cNvSpPr txBox="1"/>
          <p:nvPr/>
        </p:nvSpPr>
        <p:spPr>
          <a:xfrm>
            <a:off x="3233180" y="2810547"/>
            <a:ext cx="18486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Baltimore county Natural Resource department </a:t>
            </a:r>
            <a:endParaRPr sz="1100"/>
          </a:p>
        </p:txBody>
      </p:sp>
      <p:sp>
        <p:nvSpPr>
          <p:cNvPr id="303" name="Google Shape;303;p43"/>
          <p:cNvSpPr txBox="1"/>
          <p:nvPr/>
        </p:nvSpPr>
        <p:spPr>
          <a:xfrm>
            <a:off x="2417321" y="2247631"/>
            <a:ext cx="1409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Water treatment plant managers </a:t>
            </a:r>
            <a:endParaRPr sz="1100"/>
          </a:p>
        </p:txBody>
      </p:sp>
      <p:sp>
        <p:nvSpPr>
          <p:cNvPr id="304" name="Google Shape;304;p43"/>
          <p:cNvSpPr txBox="1"/>
          <p:nvPr/>
        </p:nvSpPr>
        <p:spPr>
          <a:xfrm>
            <a:off x="5512436" y="1710863"/>
            <a:ext cx="14886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Private landowners </a:t>
            </a:r>
            <a:endParaRPr sz="1100"/>
          </a:p>
        </p:txBody>
      </p:sp>
      <p:sp>
        <p:nvSpPr>
          <p:cNvPr id="305" name="Google Shape;305;p43"/>
          <p:cNvSpPr txBox="1"/>
          <p:nvPr/>
        </p:nvSpPr>
        <p:spPr>
          <a:xfrm>
            <a:off x="4549258" y="1350181"/>
            <a:ext cx="17058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Carroll county dep. Of land and resource mgmt. </a:t>
            </a:r>
            <a:endParaRPr sz="1100"/>
          </a:p>
        </p:txBody>
      </p:sp>
      <p:sp>
        <p:nvSpPr>
          <p:cNvPr id="306" name="Google Shape;306;p43"/>
          <p:cNvSpPr txBox="1"/>
          <p:nvPr/>
        </p:nvSpPr>
        <p:spPr>
          <a:xfrm>
            <a:off x="4300090" y="2472462"/>
            <a:ext cx="1409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MD Freshwater fish division </a:t>
            </a:r>
            <a:endParaRPr sz="1100"/>
          </a:p>
        </p:txBody>
      </p:sp>
      <p:sp>
        <p:nvSpPr>
          <p:cNvPr id="307" name="Google Shape;307;p43"/>
          <p:cNvSpPr txBox="1"/>
          <p:nvPr/>
        </p:nvSpPr>
        <p:spPr>
          <a:xfrm>
            <a:off x="6071167" y="1350181"/>
            <a:ext cx="1409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Carroll county gvmt. Officials </a:t>
            </a:r>
            <a:endParaRPr sz="1100"/>
          </a:p>
        </p:txBody>
      </p:sp>
      <p:sp>
        <p:nvSpPr>
          <p:cNvPr id="308" name="Google Shape;308;p43"/>
          <p:cNvSpPr txBox="1"/>
          <p:nvPr/>
        </p:nvSpPr>
        <p:spPr>
          <a:xfrm>
            <a:off x="2614180" y="3133952"/>
            <a:ext cx="17058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Balt. County department of planning </a:t>
            </a:r>
            <a:endParaRPr sz="1100"/>
          </a:p>
        </p:txBody>
      </p:sp>
      <p:sp>
        <p:nvSpPr>
          <p:cNvPr id="309" name="Google Shape;309;p43"/>
          <p:cNvSpPr txBox="1"/>
          <p:nvPr/>
        </p:nvSpPr>
        <p:spPr>
          <a:xfrm>
            <a:off x="2381999" y="3481567"/>
            <a:ext cx="1409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Baltimore county soil conservation district </a:t>
            </a:r>
            <a:endParaRPr sz="1100"/>
          </a:p>
        </p:txBody>
      </p:sp>
      <p:sp>
        <p:nvSpPr>
          <p:cNvPr id="310" name="Google Shape;310;p43"/>
          <p:cNvSpPr txBox="1">
            <a:spLocks noGrp="1"/>
          </p:cNvSpPr>
          <p:nvPr>
            <p:ph type="title"/>
          </p:nvPr>
        </p:nvSpPr>
        <p:spPr>
          <a:xfrm>
            <a:off x="200875" y="210150"/>
            <a:ext cx="27231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Mapping the decision making space</a:t>
            </a:r>
            <a:endParaRPr sz="1800"/>
          </a:p>
          <a:p>
            <a:pPr marL="0" lvl="0" indent="0" algn="l" rtl="0">
              <a:spcBef>
                <a:spcPts val="0"/>
              </a:spcBef>
              <a:spcAft>
                <a:spcPts val="0"/>
              </a:spcAft>
              <a:buNone/>
            </a:pPr>
            <a:r>
              <a:rPr lang="en" sz="1050"/>
              <a:t>Kimberly Allen</a:t>
            </a:r>
            <a:endParaRPr sz="1050"/>
          </a:p>
        </p:txBody>
      </p:sp>
      <p:sp>
        <p:nvSpPr>
          <p:cNvPr id="311" name="Google Shape;311;p43"/>
          <p:cNvSpPr/>
          <p:nvPr/>
        </p:nvSpPr>
        <p:spPr>
          <a:xfrm>
            <a:off x="1237900" y="553850"/>
            <a:ext cx="6300000" cy="36138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cxnSp>
        <p:nvCxnSpPr>
          <p:cNvPr id="316" name="Google Shape;316;p44"/>
          <p:cNvCxnSpPr/>
          <p:nvPr/>
        </p:nvCxnSpPr>
        <p:spPr>
          <a:xfrm rot="10800000">
            <a:off x="2565650" y="216775"/>
            <a:ext cx="15300" cy="4726200"/>
          </a:xfrm>
          <a:prstGeom prst="straightConnector1">
            <a:avLst/>
          </a:prstGeom>
          <a:noFill/>
          <a:ln w="28575" cap="flat" cmpd="sng">
            <a:solidFill>
              <a:srgbClr val="000000"/>
            </a:solidFill>
            <a:prstDash val="solid"/>
            <a:miter lim="800000"/>
            <a:headEnd type="triangle" w="med" len="med"/>
            <a:tailEnd type="none" w="med" len="med"/>
          </a:ln>
        </p:spPr>
      </p:cxnSp>
      <p:cxnSp>
        <p:nvCxnSpPr>
          <p:cNvPr id="317" name="Google Shape;317;p44"/>
          <p:cNvCxnSpPr/>
          <p:nvPr/>
        </p:nvCxnSpPr>
        <p:spPr>
          <a:xfrm flipH="1">
            <a:off x="227035" y="1604971"/>
            <a:ext cx="7458300" cy="4200"/>
          </a:xfrm>
          <a:prstGeom prst="straightConnector1">
            <a:avLst/>
          </a:prstGeom>
          <a:noFill/>
          <a:ln w="28575" cap="flat" cmpd="sng">
            <a:solidFill>
              <a:srgbClr val="000000"/>
            </a:solidFill>
            <a:prstDash val="solid"/>
            <a:miter lim="800000"/>
            <a:headEnd type="triangle" w="med" len="med"/>
            <a:tailEnd type="none" w="med" len="med"/>
          </a:ln>
        </p:spPr>
      </p:cxnSp>
      <p:sp>
        <p:nvSpPr>
          <p:cNvPr id="318" name="Google Shape;318;p44"/>
          <p:cNvSpPr txBox="1"/>
          <p:nvPr/>
        </p:nvSpPr>
        <p:spPr>
          <a:xfrm>
            <a:off x="6712899" y="1606137"/>
            <a:ext cx="14205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latin typeface="Calibri"/>
                <a:ea typeface="Calibri"/>
                <a:cs typeface="Calibri"/>
                <a:sym typeface="Calibri"/>
              </a:rPr>
              <a:t>High interest </a:t>
            </a:r>
            <a:endParaRPr sz="1100"/>
          </a:p>
        </p:txBody>
      </p:sp>
      <p:sp>
        <p:nvSpPr>
          <p:cNvPr id="319" name="Google Shape;319;p44"/>
          <p:cNvSpPr txBox="1"/>
          <p:nvPr/>
        </p:nvSpPr>
        <p:spPr>
          <a:xfrm>
            <a:off x="2688452" y="4682269"/>
            <a:ext cx="14205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latin typeface="Calibri"/>
                <a:ea typeface="Calibri"/>
                <a:cs typeface="Calibri"/>
                <a:sym typeface="Calibri"/>
              </a:rPr>
              <a:t>Low resources/ authority </a:t>
            </a:r>
            <a:endParaRPr sz="1100"/>
          </a:p>
        </p:txBody>
      </p:sp>
      <p:sp>
        <p:nvSpPr>
          <p:cNvPr id="320" name="Google Shape;320;p44"/>
          <p:cNvSpPr txBox="1"/>
          <p:nvPr/>
        </p:nvSpPr>
        <p:spPr>
          <a:xfrm>
            <a:off x="5479403" y="2876592"/>
            <a:ext cx="14205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Local ag. Owners </a:t>
            </a:r>
            <a:endParaRPr sz="1100"/>
          </a:p>
        </p:txBody>
      </p:sp>
      <p:sp>
        <p:nvSpPr>
          <p:cNvPr id="321" name="Google Shape;321;p44"/>
          <p:cNvSpPr txBox="1"/>
          <p:nvPr/>
        </p:nvSpPr>
        <p:spPr>
          <a:xfrm>
            <a:off x="5479403" y="2020823"/>
            <a:ext cx="14205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latin typeface="Calibri"/>
                <a:ea typeface="Calibri"/>
                <a:cs typeface="Calibri"/>
                <a:sym typeface="Calibri"/>
              </a:rPr>
              <a:t>NGOs</a:t>
            </a:r>
            <a:endParaRPr sz="1100"/>
          </a:p>
        </p:txBody>
      </p:sp>
      <p:sp>
        <p:nvSpPr>
          <p:cNvPr id="322" name="Google Shape;322;p44"/>
          <p:cNvSpPr txBox="1">
            <a:spLocks noGrp="1"/>
          </p:cNvSpPr>
          <p:nvPr>
            <p:ph type="title"/>
          </p:nvPr>
        </p:nvSpPr>
        <p:spPr>
          <a:xfrm>
            <a:off x="199400" y="216775"/>
            <a:ext cx="27231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Mapping the decision making space</a:t>
            </a:r>
            <a:endParaRPr sz="1800"/>
          </a:p>
          <a:p>
            <a:pPr marL="0" lvl="0" indent="0" algn="l" rtl="0">
              <a:spcBef>
                <a:spcPts val="0"/>
              </a:spcBef>
              <a:spcAft>
                <a:spcPts val="0"/>
              </a:spcAft>
              <a:buNone/>
            </a:pPr>
            <a:r>
              <a:rPr lang="en" sz="1050"/>
              <a:t>Kimberly Allen</a:t>
            </a:r>
            <a:endParaRPr sz="1050"/>
          </a:p>
        </p:txBody>
      </p:sp>
      <p:sp>
        <p:nvSpPr>
          <p:cNvPr id="323" name="Google Shape;323;p44"/>
          <p:cNvSpPr/>
          <p:nvPr/>
        </p:nvSpPr>
        <p:spPr>
          <a:xfrm>
            <a:off x="4136300" y="1715325"/>
            <a:ext cx="3048900" cy="18405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3838</Words>
  <Application>Microsoft Macintosh PowerPoint</Application>
  <PresentationFormat>On-screen Show (16:9)</PresentationFormat>
  <Paragraphs>729</Paragraphs>
  <Slides>62</Slides>
  <Notes>62</Notes>
  <HiddenSlides>2</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62</vt:i4>
      </vt:variant>
    </vt:vector>
  </HeadingPairs>
  <TitlesOfParts>
    <vt:vector size="73" baseType="lpstr">
      <vt:lpstr>Arial</vt:lpstr>
      <vt:lpstr>Roboto</vt:lpstr>
      <vt:lpstr>Nunito ExtraLight</vt:lpstr>
      <vt:lpstr>Roboto Light</vt:lpstr>
      <vt:lpstr>Nunito</vt:lpstr>
      <vt:lpstr>Times New Roman</vt:lpstr>
      <vt:lpstr>Calibri</vt:lpstr>
      <vt:lpstr>Roboto Medium</vt:lpstr>
      <vt:lpstr>Nunito Light</vt:lpstr>
      <vt:lpstr>Shift</vt:lpstr>
      <vt:lpstr>Simple Light</vt:lpstr>
      <vt:lpstr>Adaptive Planning for Piney Run, MD</vt:lpstr>
      <vt:lpstr>Introduction Keigan A. Thornton</vt:lpstr>
      <vt:lpstr>PowerPoint Presentation</vt:lpstr>
      <vt:lpstr>PowerPoint Presentation</vt:lpstr>
      <vt:lpstr>PowerPoint Presentation</vt:lpstr>
      <vt:lpstr>Societal Context and Decision Making Kimberly Allen</vt:lpstr>
      <vt:lpstr>Mapping the decision making space Kimberly Allen</vt:lpstr>
      <vt:lpstr>Mapping the decision making space Kimberly Allen</vt:lpstr>
      <vt:lpstr>Mapping the decision making space Kimberly Allen</vt:lpstr>
      <vt:lpstr>Societal Context and Decision Making Kimberly Allen</vt:lpstr>
      <vt:lpstr>Participatory Modeling Kimberly Allen</vt:lpstr>
      <vt:lpstr>Societal Problem and Decision Making Kimberly Allen</vt:lpstr>
      <vt:lpstr>Wicked Problem and Conceptual Model Morgan Thomas</vt:lpstr>
      <vt:lpstr>Wicked Problem and Conceptual Model Morgan Thomas</vt:lpstr>
      <vt:lpstr>Wicked Problem and Conceptual Model Morgan Thomas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 Fragilities Michala Hendrick </vt:lpstr>
      <vt:lpstr>System Fragilities </vt:lpstr>
      <vt:lpstr>System Fragilities </vt:lpstr>
      <vt:lpstr>System Fragilities </vt:lpstr>
      <vt:lpstr>System Fragilities </vt:lpstr>
      <vt:lpstr>Hazards and Threats Michala Hendrick</vt:lpstr>
      <vt:lpstr>Hazards for Piney Run Michala Hendrick</vt:lpstr>
      <vt:lpstr>System Hazards  </vt:lpstr>
      <vt:lpstr>System Hazards  </vt:lpstr>
      <vt:lpstr>System Hazards  </vt:lpstr>
      <vt:lpstr>System Hazards  </vt:lpstr>
      <vt:lpstr>Climate scenarios by 2100 for Piney Run Michala Hendrick</vt:lpstr>
      <vt:lpstr>Human Development for Piney Run Michala Hendrick</vt:lpstr>
      <vt:lpstr>Hazards and Fragilities Michala Hendrick</vt:lpstr>
      <vt:lpstr>Spectrum Of Possible Futures Jack Saladino</vt:lpstr>
      <vt:lpstr>Human Development Scenarios Jack Saladino </vt:lpstr>
      <vt:lpstr>Future Under Human Development Jack Saladino </vt:lpstr>
      <vt:lpstr>Futures Under Climate Change Jack Saladino</vt:lpstr>
      <vt:lpstr>Futures Under Climate Change: Low emissions  Jack Saladino</vt:lpstr>
      <vt:lpstr>Futures Under Climate Change: High emissions  Jack Saladino</vt:lpstr>
      <vt:lpstr>Futures Under Climate Change: Unrestrained growth in emissions   Jack Saladino</vt:lpstr>
      <vt:lpstr>Characteristics of Successful Interventions Jack Saladino </vt:lpstr>
      <vt:lpstr>Interventions Kimberly Allen  </vt:lpstr>
      <vt:lpstr>Interventions Kimberly Allen  </vt:lpstr>
      <vt:lpstr>Interventions Kimberly Allen  </vt:lpstr>
      <vt:lpstr>Interventions Kimberly Allen  </vt:lpstr>
      <vt:lpstr>Interventions Kimberly Allen  </vt:lpstr>
      <vt:lpstr>Discussion and Conclusion Tiffany Wood </vt:lpstr>
      <vt:lpstr>Discussion and Conclusion Tiffany Wood </vt:lpstr>
      <vt:lpstr>Discussion and Conclusion Tiffany Wood</vt:lpstr>
      <vt:lpstr>Discussion and Conclusion Tiffany Wood </vt:lpstr>
      <vt:lpstr>Discussion and Conclusion Tiffany Wood  </vt:lpstr>
      <vt:lpstr>Discussion and Conclusion Tiffany Wood   </vt:lpstr>
      <vt:lpstr>Recommendations Keigan Thornton </vt:lpstr>
      <vt:lpstr>PowerPoint Presentation</vt:lpstr>
      <vt:lpstr>Recommendations </vt:lpstr>
      <vt:lpstr>Recommendations Keigan Thornton</vt:lpstr>
      <vt:lpstr>Adaptive Planning for Piney Run, MD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Adaptive Planning for Piney Run, MD</dc:title>
  <cp:lastModifiedBy>Hendrick, Michala</cp:lastModifiedBy>
  <cp:revision>1</cp:revision>
  <dcterms:modified xsi:type="dcterms:W3CDTF">2021-04-21T15:44:08Z</dcterms:modified>
</cp:coreProperties>
</file>